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charts/chart13.xml" ContentType="application/vnd.openxmlformats-officedocument.drawingml.chart+xml"/>
  <Override PartName="/ppt/charts/colors2.xml" ContentType="application/vnd.ms-office.chartcolorstyl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ommentAuthors.xml" ContentType="application/vnd.openxmlformats-officedocument.presentationml.commentAuthor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7.xml" ContentType="application/vnd.openxmlformats-officedocument.drawingml.chart+xml"/>
  <Override PartName="/ppt/notesSlides/notesSlide7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10.xml" ContentType="application/vnd.openxmlformats-officedocument.presentationml.notesSlide+xml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3.xml" ContentType="application/vnd.ms-office.chartstyl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style1.xml" ContentType="application/vnd.ms-office.chart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emf" ContentType="image/x-emf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ppt/charts/chart14.xml" ContentType="application/vnd.openxmlformats-officedocument.drawingml.chart+xml"/>
  <Override PartName="/docProps/app.xml" ContentType="application/vnd.openxmlformats-officedocument.extended-properties+xml"/>
  <Override PartName="/ppt/charts/colors3.xml" ContentType="application/vnd.ms-office.chartcolorstyle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charts/chart8.xml" ContentType="application/vnd.openxmlformats-officedocument.drawingml.chart+xml"/>
  <Override PartName="/ppt/charts/chart12.xml" ContentType="application/vnd.openxmlformats-officedocument.drawingml.chart+xml"/>
  <Override PartName="/ppt/charts/colors1.xml" ContentType="application/vnd.ms-office.chartcolorstyl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6.xml" ContentType="application/vnd.openxmlformats-officedocument.drawingml.chart+xml"/>
  <Override PartName="/ppt/charts/chart10.xml" ContentType="application/vnd.openxmlformats-officedocument.drawingml.chart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charts/style4.xml" ContentType="application/vnd.ms-office.chartstyle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charts/style2.xml" ContentType="application/vnd.ms-office.chart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notesSlides/notesSlide18.xml" ContentType="application/vnd.openxmlformats-officedocument.presentationml.notesSlide+xml"/>
  <Override PartName="/ppt/charts/colors4.xml" ContentType="application/vnd.ms-office.chartcolorstyle+xml"/>
  <Default Extension="rels" ContentType="application/vnd.openxmlformats-package.relationships+xml"/>
  <Override PartName="/ppt/slides/slide2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2"/>
  </p:notesMasterIdLst>
  <p:handoutMasterIdLst>
    <p:handoutMasterId r:id="rId43"/>
  </p:handoutMasterIdLst>
  <p:sldIdLst>
    <p:sldId id="256" r:id="rId2"/>
    <p:sldId id="294" r:id="rId3"/>
    <p:sldId id="422" r:id="rId4"/>
    <p:sldId id="423" r:id="rId5"/>
    <p:sldId id="424" r:id="rId6"/>
    <p:sldId id="425" r:id="rId7"/>
    <p:sldId id="386" r:id="rId8"/>
    <p:sldId id="366" r:id="rId9"/>
    <p:sldId id="389" r:id="rId10"/>
    <p:sldId id="440" r:id="rId11"/>
    <p:sldId id="411" r:id="rId12"/>
    <p:sldId id="396" r:id="rId13"/>
    <p:sldId id="379" r:id="rId14"/>
    <p:sldId id="410" r:id="rId15"/>
    <p:sldId id="403" r:id="rId16"/>
    <p:sldId id="373" r:id="rId17"/>
    <p:sldId id="404" r:id="rId18"/>
    <p:sldId id="415" r:id="rId19"/>
    <p:sldId id="407" r:id="rId20"/>
    <p:sldId id="298" r:id="rId21"/>
    <p:sldId id="418" r:id="rId22"/>
    <p:sldId id="406" r:id="rId23"/>
    <p:sldId id="420" r:id="rId24"/>
    <p:sldId id="401" r:id="rId25"/>
    <p:sldId id="340" r:id="rId26"/>
    <p:sldId id="409" r:id="rId27"/>
    <p:sldId id="419" r:id="rId28"/>
    <p:sldId id="325" r:id="rId29"/>
    <p:sldId id="432" r:id="rId30"/>
    <p:sldId id="363" r:id="rId31"/>
    <p:sldId id="433" r:id="rId32"/>
    <p:sldId id="434" r:id="rId33"/>
    <p:sldId id="435" r:id="rId34"/>
    <p:sldId id="377" r:id="rId35"/>
    <p:sldId id="384" r:id="rId36"/>
    <p:sldId id="436" r:id="rId37"/>
    <p:sldId id="438" r:id="rId38"/>
    <p:sldId id="439" r:id="rId39"/>
    <p:sldId id="338" r:id="rId40"/>
    <p:sldId id="339" r:id="rId41"/>
  </p:sldIdLst>
  <p:sldSz cx="11701463" cy="8280400"/>
  <p:notesSz cx="6797675" cy="987425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608">
          <p15:clr>
            <a:srgbClr val="A4A3A4"/>
          </p15:clr>
        </p15:guide>
        <p15:guide id="2" pos="368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eoconda Carvajal" initials="GC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D55C9"/>
    <a:srgbClr val="B078F4"/>
    <a:srgbClr val="D580EC"/>
    <a:srgbClr val="EEBAB0"/>
    <a:srgbClr val="DE7554"/>
    <a:srgbClr val="922E7F"/>
    <a:srgbClr val="380373"/>
    <a:srgbClr val="3908C4"/>
    <a:srgbClr val="9B82E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75DCB02-9BB8-47FD-8907-85C794F793BA}" styleName="Estilo temático 1 - Énfasis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79" autoAdjust="0"/>
    <p:restoredTop sz="92934" autoAdjust="0"/>
  </p:normalViewPr>
  <p:slideViewPr>
    <p:cSldViewPr>
      <p:cViewPr varScale="1">
        <p:scale>
          <a:sx n="51" d="100"/>
          <a:sy n="51" d="100"/>
        </p:scale>
        <p:origin x="-1392" y="-90"/>
      </p:cViewPr>
      <p:guideLst>
        <p:guide orient="horz" pos="2608"/>
        <p:guide pos="368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93" d="100"/>
          <a:sy n="93" d="100"/>
        </p:scale>
        <p:origin x="-3774" y="-108"/>
      </p:cViewPr>
      <p:guideLst>
        <p:guide orient="horz" pos="3110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Relationship Id="rId48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file:///C:\Users\jrojas\Desktop\Principales%20Resultados\1%202007%20-%202010%20Indicadores%20Econ&#243;micos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rojas\AppData\Local\Microsoft\Windows\Temporary%20Internet%20Files\Content.Outlook\9KIJJYJO\Servicios%20sociales%20y%20de%20salud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rojas\AppData\Local\Microsoft\Windows\Temporary%20Internet%20Files\Content.Outlook\9KIJJYJO\Servicios%20sociales%20y%20de%20salud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F:\Copia%20de%20Indicadores%20F&#237;sicos%20TNR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F:\salud%20Copia%20de%20Indicadores%20F&#237;sicos%20TNR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F:\salud%20Copia%20de%20Indicadores%20F&#237;sicos%20TNR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rojas\Desktop\Principales%20Resultados\1%202007%20-%202010%20Indicadores%20Econ&#243;mico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scarvajal\AppData\Local\Microsoft\Windows\Temporary%20Internet%20Files\Content.Outlook\F16B45NP\Indicadores%20Econ&#243;micos%20TNR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F:\2%20Copia%20de%20Indicadores%20Econ&#243;micos%20TNR%20(2).xlsx" TargetMode="External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oleObject" Target="file:///F:\hogares%20Indicadores%20F&#237;sicos%20TNR%20(2)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F:\hogares%20Indicadores%20F&#237;sicos%20TNR%20(2)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rojas\AppData\Local\Microsoft\Windows\Temporary%20Internet%20Files\Content.Outlook\AUIXQXQ0\Indi%20%20actv%20culi.xlsx" TargetMode="External"/></Relationships>
</file>

<file path=ppt/charts/_rels/chart8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oleObject" Target="file:///G:\mantenimiento%20del%20hogar.xlsx" TargetMode="External"/></Relationships>
</file>

<file path=ppt/charts/_rels/chart9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oleObject" Target="file:///G:\mantenimiento%20del%20hogar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C"/>
  <c:roundedCorners val="1"/>
  <c:chart>
    <c:autoTitleDeleted val="1"/>
    <c:plotArea>
      <c:layout>
        <c:manualLayout>
          <c:layoutTarget val="inner"/>
          <c:xMode val="edge"/>
          <c:yMode val="edge"/>
          <c:x val="9.0676165479315535E-2"/>
          <c:y val="0.19925893278142204"/>
          <c:w val="0.88749843769529302"/>
          <c:h val="0.60938203155448145"/>
        </c:manualLayout>
      </c:layout>
      <c:barChart>
        <c:barDir val="col"/>
        <c:grouping val="clustered"/>
        <c:ser>
          <c:idx val="0"/>
          <c:order val="0"/>
          <c:tx>
            <c:strRef>
              <c:f>' TNR resp.PIB'!$B$29</c:f>
              <c:strCache>
                <c:ptCount val="1"/>
                <c:pt idx="0">
                  <c:v>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</c:spPr>
          <c:dPt>
            <c:idx val="0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EC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shade val="95000"/>
                          <a:satMod val="105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 TNR resp.PIB'!$C$28:$F$28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' TNR resp.PIB'!$C$29:$F$29</c:f>
              <c:numCache>
                <c:formatCode>0.00%</c:formatCode>
                <c:ptCount val="4"/>
                <c:pt idx="0">
                  <c:v>0.10915511962028852</c:v>
                </c:pt>
                <c:pt idx="1">
                  <c:v>0.11659135009379061</c:v>
                </c:pt>
                <c:pt idx="2">
                  <c:v>0.13109114143663494</c:v>
                </c:pt>
                <c:pt idx="3">
                  <c:v>0.15411428998714163</c:v>
                </c:pt>
              </c:numCache>
            </c:numRef>
          </c:val>
        </c:ser>
        <c:gapWidth val="75"/>
        <c:axId val="79736832"/>
        <c:axId val="79738752"/>
      </c:barChart>
      <c:catAx>
        <c:axId val="79736832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EC"/>
          </a:p>
        </c:txPr>
        <c:crossAx val="79738752"/>
        <c:crosses val="autoZero"/>
        <c:auto val="1"/>
        <c:lblAlgn val="ctr"/>
        <c:lblOffset val="100"/>
      </c:catAx>
      <c:valAx>
        <c:axId val="79738752"/>
        <c:scaling>
          <c:orientation val="minMax"/>
        </c:scaling>
        <c:delete val="1"/>
        <c:axPos val="l"/>
        <c:numFmt formatCode="0%" sourceLinked="0"/>
        <c:majorTickMark val="none"/>
        <c:tickLblPos val="none"/>
        <c:crossAx val="79736832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</c:chart>
  <c:spPr>
    <a:noFill/>
    <a:ln w="15875" cap="flat" cmpd="sng" algn="ctr">
      <a:noFill/>
      <a:prstDash val="solid"/>
    </a:ln>
    <a:effectLst/>
  </c:spPr>
  <c:txPr>
    <a:bodyPr/>
    <a:lstStyle/>
    <a:p>
      <a:pPr>
        <a:defRPr/>
      </a:pPr>
      <a:endParaRPr lang="es-EC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C"/>
  <c:roundedCorners val="1"/>
  <c:chart>
    <c:autoTitleDeleted val="1"/>
    <c:plotArea>
      <c:layout>
        <c:manualLayout>
          <c:layoutTarget val="inner"/>
          <c:xMode val="edge"/>
          <c:yMode val="edge"/>
          <c:x val="0.2290209321980097"/>
          <c:y val="9.7734272368413463E-2"/>
          <c:w val="0.52566542705572394"/>
          <c:h val="0.75372606135255971"/>
        </c:manualLayout>
      </c:layout>
      <c:pieChart>
        <c:varyColors val="1"/>
        <c:ser>
          <c:idx val="0"/>
          <c:order val="0"/>
          <c:spPr>
            <a:solidFill>
              <a:srgbClr val="4F81BD"/>
            </a:solidFill>
            <a:scene3d>
              <a:camera prst="orthographicFront"/>
              <a:lightRig rig="threePt" dir="t"/>
            </a:scene3d>
          </c:spPr>
          <c:dPt>
            <c:idx val="0"/>
            <c:spPr>
              <a:solidFill>
                <a:schemeClr val="accent1"/>
              </a:solidFill>
              <a:scene3d>
                <a:camera prst="orthographicFront"/>
                <a:lightRig rig="threePt" dir="t"/>
              </a:scene3d>
            </c:spPr>
          </c:dPt>
          <c:dPt>
            <c:idx val="1"/>
            <c:spPr>
              <a:solidFill>
                <a:schemeClr val="accent4"/>
              </a:solidFill>
              <a:scene3d>
                <a:camera prst="orthographicFront"/>
                <a:lightRig rig="threePt" dir="t"/>
              </a:scene3d>
            </c:spPr>
          </c:dPt>
          <c:dPt>
            <c:idx val="2"/>
            <c:spPr>
              <a:solidFill>
                <a:schemeClr val="accent5"/>
              </a:solidFill>
              <a:scene3d>
                <a:camera prst="orthographicFront"/>
                <a:lightRig rig="threePt" dir="t"/>
              </a:scene3d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</c:spPr>
          </c:dPt>
          <c:dLbls>
            <c:dLbl>
              <c:idx val="1"/>
              <c:layout>
                <c:manualLayout>
                  <c:x val="0.17317929774184634"/>
                  <c:y val="9.0527489468479785E-2"/>
                </c:manualLayout>
              </c:layout>
              <c:dLblPos val="bestFit"/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.11464057412424257"/>
                  <c:y val="0.11975937866975474"/>
                </c:manualLayout>
              </c:layout>
              <c:dLblPos val="bestFit"/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7.7149547486176751E-2"/>
                  <c:y val="0.25193448215376096"/>
                </c:manualLayout>
              </c:layout>
              <c:dLblPos val="bestFit"/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000" b="1">
                    <a:solidFill>
                      <a:schemeClr val="bg1"/>
                    </a:solidFill>
                  </a:defRPr>
                </a:pPr>
                <a:endParaRPr lang="es-EC"/>
              </a:p>
            </c:txPr>
            <c:dLblPos val="ctr"/>
            <c:showVal val="1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'Servicios sociales y de salud'!$C$25:$F$25</c:f>
              <c:strCache>
                <c:ptCount val="4"/>
                <c:pt idx="0">
                  <c:v>Cuidado de niños y niñas</c:v>
                </c:pt>
                <c:pt idx="1">
                  <c:v>Actividades de solidaridad</c:v>
                </c:pt>
                <c:pt idx="2">
                  <c:v>Cuidado de salud de los miembros del hogar</c:v>
                </c:pt>
                <c:pt idx="3">
                  <c:v>Cuidado a personas con discapacidad (PCD)</c:v>
                </c:pt>
              </c:strCache>
            </c:strRef>
          </c:cat>
          <c:val>
            <c:numRef>
              <c:f>'Servicios sociales y de salud'!$C$26:$F$26</c:f>
              <c:numCache>
                <c:formatCode>0.00%</c:formatCode>
                <c:ptCount val="4"/>
                <c:pt idx="0">
                  <c:v>0.76602517764250011</c:v>
                </c:pt>
                <c:pt idx="1">
                  <c:v>0.10194349299883533</c:v>
                </c:pt>
                <c:pt idx="2">
                  <c:v>6.8781948373095175E-2</c:v>
                </c:pt>
                <c:pt idx="3">
                  <c:v>6.3249380985575226E-2</c:v>
                </c:pt>
              </c:numCache>
            </c:numRef>
          </c:val>
        </c:ser>
        <c:firstSliceAng val="0"/>
      </c:pieChart>
      <c:spPr>
        <a:noFill/>
        <a:ln>
          <a:noFill/>
        </a:ln>
      </c:spPr>
    </c:plotArea>
    <c:plotVisOnly val="1"/>
    <c:dispBlanksAs val="zero"/>
  </c:chart>
  <c:spPr>
    <a:noFill/>
    <a:ln w="15875">
      <a:noFill/>
    </a:ln>
    <a:scene3d>
      <a:camera prst="orthographicFront"/>
      <a:lightRig rig="threePt" dir="t"/>
    </a:scene3d>
  </c:sp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EC"/>
  <c:roundedCorners val="1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s-EC" sz="1400" b="1" i="0" baseline="0" dirty="0"/>
              <a:t>Participación Porcentual de la Producción Anual  del Trabajo No Remunerado </a:t>
            </a:r>
            <a:r>
              <a:rPr lang="es-EC" sz="1400" b="1" i="0" baseline="0" dirty="0" smtClean="0"/>
              <a:t>de </a:t>
            </a:r>
            <a:r>
              <a:rPr lang="es-EC" sz="1400" b="1" i="0" baseline="0" dirty="0"/>
              <a:t>la Industria de Servicios Sociales y de Salud, según sexo. 2010</a:t>
            </a:r>
            <a:endParaRPr lang="es-EC" sz="1400" dirty="0"/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s-EC" dirty="0"/>
          </a:p>
        </c:rich>
      </c:tx>
    </c:title>
    <c:plotArea>
      <c:layout>
        <c:manualLayout>
          <c:layoutTarget val="inner"/>
          <c:xMode val="edge"/>
          <c:yMode val="edge"/>
          <c:x val="4.7011435128398123E-2"/>
          <c:y val="0.15880964916941603"/>
          <c:w val="0.95678856540161117"/>
          <c:h val="0.6052793650946996"/>
        </c:manualLayout>
      </c:layout>
      <c:barChart>
        <c:barDir val="col"/>
        <c:grouping val="clustered"/>
        <c:ser>
          <c:idx val="0"/>
          <c:order val="0"/>
          <c:tx>
            <c:strRef>
              <c:f>'Servicios sociales y de salud'!$R$15</c:f>
              <c:strCache>
                <c:ptCount val="1"/>
                <c:pt idx="0">
                  <c:v>Hombre </c:v>
                </c:pt>
              </c:strCache>
            </c:strRef>
          </c:tx>
          <c:spPr>
            <a:solidFill>
              <a:schemeClr val="accent1"/>
            </a:solidFill>
            <a:scene3d>
              <a:camera prst="orthographicFront"/>
              <a:lightRig rig="threePt" dir="t"/>
            </a:scene3d>
          </c:spPr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600" b="1">
                    <a:solidFill>
                      <a:schemeClr val="tx1"/>
                    </a:solidFill>
                  </a:defRPr>
                </a:pPr>
                <a:endParaRPr lang="es-EC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'Servicios sociales y de salud'!$Q$16:$Q$19</c:f>
              <c:strCache>
                <c:ptCount val="4"/>
                <c:pt idx="0">
                  <c:v>Cuidado de niños y niñas</c:v>
                </c:pt>
                <c:pt idx="1">
                  <c:v>Actividades de solidaridad</c:v>
                </c:pt>
                <c:pt idx="2">
                  <c:v>Cuidado de salud</c:v>
                </c:pt>
                <c:pt idx="3">
                  <c:v>Cuidado a personas con discapacidad (PCD)</c:v>
                </c:pt>
              </c:strCache>
            </c:strRef>
          </c:cat>
          <c:val>
            <c:numRef>
              <c:f>'Servicios sociales y de salud'!$R$16:$R$19</c:f>
              <c:numCache>
                <c:formatCode>0.00%</c:formatCode>
                <c:ptCount val="4"/>
                <c:pt idx="0">
                  <c:v>0.22770808002071191</c:v>
                </c:pt>
                <c:pt idx="1">
                  <c:v>0.37599510749797038</c:v>
                </c:pt>
                <c:pt idx="2">
                  <c:v>0.32330028051915766</c:v>
                </c:pt>
                <c:pt idx="3">
                  <c:v>0.19700381533441533</c:v>
                </c:pt>
              </c:numCache>
            </c:numRef>
          </c:val>
        </c:ser>
        <c:ser>
          <c:idx val="1"/>
          <c:order val="1"/>
          <c:tx>
            <c:strRef>
              <c:f>'Servicios sociales y de salud'!$S$15</c:f>
              <c:strCache>
                <c:ptCount val="1"/>
                <c:pt idx="0">
                  <c:v>Mujer</c:v>
                </c:pt>
              </c:strCache>
            </c:strRef>
          </c:tx>
          <c:spPr>
            <a:solidFill>
              <a:schemeClr val="accent4"/>
            </a:solidFill>
            <a:scene3d>
              <a:camera prst="orthographicFront"/>
              <a:lightRig rig="threePt" dir="t"/>
            </a:scene3d>
          </c:spPr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600" b="1"/>
                </a:pPr>
                <a:endParaRPr lang="es-EC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'Servicios sociales y de salud'!$Q$16:$Q$19</c:f>
              <c:strCache>
                <c:ptCount val="4"/>
                <c:pt idx="0">
                  <c:v>Cuidado de niños y niñas</c:v>
                </c:pt>
                <c:pt idx="1">
                  <c:v>Actividades de solidaridad</c:v>
                </c:pt>
                <c:pt idx="2">
                  <c:v>Cuidado de salud</c:v>
                </c:pt>
                <c:pt idx="3">
                  <c:v>Cuidado a personas con discapacidad (PCD)</c:v>
                </c:pt>
              </c:strCache>
            </c:strRef>
          </c:cat>
          <c:val>
            <c:numRef>
              <c:f>'Servicios sociales y de salud'!$S$16:$S$19</c:f>
              <c:numCache>
                <c:formatCode>0.00%</c:formatCode>
                <c:ptCount val="4"/>
                <c:pt idx="0">
                  <c:v>0.77229191997929103</c:v>
                </c:pt>
                <c:pt idx="1">
                  <c:v>0.62400489250203284</c:v>
                </c:pt>
                <c:pt idx="2">
                  <c:v>0.67669971948084973</c:v>
                </c:pt>
                <c:pt idx="3">
                  <c:v>0.80299618466558464</c:v>
                </c:pt>
              </c:numCache>
            </c:numRef>
          </c:val>
        </c:ser>
        <c:gapWidth val="75"/>
        <c:overlap val="-6"/>
        <c:axId val="77768576"/>
        <c:axId val="77770112"/>
      </c:barChart>
      <c:catAx>
        <c:axId val="77768576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/>
          <a:lstStyle/>
          <a:p>
            <a:pPr>
              <a:defRPr sz="1100"/>
            </a:pPr>
            <a:endParaRPr lang="es-EC"/>
          </a:p>
        </c:txPr>
        <c:crossAx val="77770112"/>
        <c:crosses val="autoZero"/>
        <c:auto val="1"/>
        <c:lblAlgn val="ctr"/>
        <c:lblOffset val="100"/>
      </c:catAx>
      <c:valAx>
        <c:axId val="77770112"/>
        <c:scaling>
          <c:orientation val="minMax"/>
        </c:scaling>
        <c:delete val="1"/>
        <c:axPos val="l"/>
        <c:numFmt formatCode="0%" sourceLinked="0"/>
        <c:majorTickMark val="none"/>
        <c:tickLblPos val="none"/>
        <c:crossAx val="77768576"/>
        <c:crosses val="autoZero"/>
        <c:crossBetween val="between"/>
      </c:valAx>
      <c:spPr>
        <a:noFill/>
        <a:ln>
          <a:noFill/>
        </a:ln>
      </c:spPr>
    </c:plotArea>
    <c:legend>
      <c:legendPos val="b"/>
    </c:legend>
    <c:plotVisOnly val="1"/>
    <c:dispBlanksAs val="gap"/>
  </c:chart>
  <c:spPr>
    <a:noFill/>
    <a:ln w="15875">
      <a:noFill/>
    </a:ln>
    <a:scene3d>
      <a:camera prst="orthographicFront"/>
      <a:lightRig rig="threePt" dir="t"/>
    </a:scene3d>
    <a:sp3d>
      <a:bevelT/>
    </a:sp3d>
  </c:sp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EC"/>
  <c:roundedCorners val="1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s-EC" sz="1800" b="1" i="0" baseline="0" dirty="0" smtClean="0"/>
              <a:t>Participación Porcentual de la Producción Anual  del Trabajo No Remunerado en el Cuidado de niños y niñas,  2010</a:t>
            </a:r>
            <a:endParaRPr lang="es-EC" dirty="0" smtClean="0"/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endParaRPr lang="es-EC" dirty="0"/>
          </a:p>
        </c:rich>
      </c:tx>
    </c:title>
    <c:plotArea>
      <c:layout/>
      <c:barChart>
        <c:barDir val="col"/>
        <c:grouping val="clustered"/>
        <c:ser>
          <c:idx val="0"/>
          <c:order val="0"/>
          <c:tx>
            <c:strRef>
              <c:f>'Cuidado de niños y niñas 2010'!$Q$15</c:f>
              <c:strCache>
                <c:ptCount val="1"/>
                <c:pt idx="0">
                  <c:v>Total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</c:spPr>
          <c:dPt>
            <c:idx val="1"/>
            <c:spPr>
              <a:solidFill>
                <a:schemeClr val="accent4"/>
              </a:solidFill>
              <a:scene3d>
                <a:camera prst="orthographicFront"/>
                <a:lightRig rig="threePt" dir="t"/>
              </a:scene3d>
            </c:spPr>
          </c:dPt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600" b="1"/>
                </a:pPr>
                <a:endParaRPr lang="es-EC"/>
              </a:p>
            </c:txPr>
            <c:dLblPos val="outEnd"/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'Cuidado de niños y niñas 2010'!$B$16:$B$22</c:f>
              <c:strCache>
                <c:ptCount val="7"/>
                <c:pt idx="0">
                  <c:v>Dar de comer </c:v>
                </c:pt>
                <c:pt idx="1">
                  <c:v>Jugar</c:v>
                </c:pt>
                <c:pt idx="2">
                  <c:v>Bañar </c:v>
                </c:pt>
                <c:pt idx="3">
                  <c:v>Llevar y/ o recoger</c:v>
                </c:pt>
                <c:pt idx="4">
                  <c:v>Asistir a reuniones, </c:v>
                </c:pt>
                <c:pt idx="5">
                  <c:v>Realizar  terapia </c:v>
                </c:pt>
                <c:pt idx="6">
                  <c:v>Acompañar a una clase especial </c:v>
                </c:pt>
              </c:strCache>
            </c:strRef>
          </c:cat>
          <c:val>
            <c:numRef>
              <c:f>'Cuidado de niños y niñas 2010'!$Q$16:$Q$22</c:f>
              <c:numCache>
                <c:formatCode>0.00%</c:formatCode>
                <c:ptCount val="7"/>
                <c:pt idx="0">
                  <c:v>0.28975409059687185</c:v>
                </c:pt>
                <c:pt idx="1">
                  <c:v>0.35078977408665424</c:v>
                </c:pt>
                <c:pt idx="2">
                  <c:v>0.18436785447922227</c:v>
                </c:pt>
                <c:pt idx="3">
                  <c:v>0.11014810412823857</c:v>
                </c:pt>
                <c:pt idx="4">
                  <c:v>4.2565641441933318E-2</c:v>
                </c:pt>
                <c:pt idx="5">
                  <c:v>1.3862529564345586E-2</c:v>
                </c:pt>
                <c:pt idx="6">
                  <c:v>8.5120057027351093E-3</c:v>
                </c:pt>
              </c:numCache>
            </c:numRef>
          </c:val>
        </c:ser>
        <c:axId val="77831168"/>
        <c:axId val="77832960"/>
      </c:barChart>
      <c:catAx>
        <c:axId val="77831168"/>
        <c:scaling>
          <c:orientation val="minMax"/>
        </c:scaling>
        <c:axPos val="b"/>
        <c:numFmt formatCode="General" sourceLinked="0"/>
        <c:tickLblPos val="nextTo"/>
        <c:txPr>
          <a:bodyPr/>
          <a:lstStyle/>
          <a:p>
            <a:pPr>
              <a:defRPr sz="1400"/>
            </a:pPr>
            <a:endParaRPr lang="es-EC"/>
          </a:p>
        </c:txPr>
        <c:crossAx val="77832960"/>
        <c:crosses val="autoZero"/>
        <c:auto val="1"/>
        <c:lblAlgn val="ctr"/>
        <c:lblOffset val="100"/>
      </c:catAx>
      <c:valAx>
        <c:axId val="77832960"/>
        <c:scaling>
          <c:orientation val="minMax"/>
        </c:scaling>
        <c:delete val="1"/>
        <c:axPos val="l"/>
        <c:numFmt formatCode="0%" sourceLinked="0"/>
        <c:tickLblPos val="none"/>
        <c:crossAx val="77831168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</c:chart>
  <c:spPr>
    <a:ln>
      <a:noFill/>
    </a:ln>
  </c:sp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EC"/>
  <c:roundedCorners val="1"/>
  <c:chart>
    <c:autoTitleDeleted val="1"/>
    <c:plotArea>
      <c:layout>
        <c:manualLayout>
          <c:layoutTarget val="inner"/>
          <c:xMode val="edge"/>
          <c:yMode val="edge"/>
          <c:x val="3.3300033548917751E-2"/>
          <c:y val="0.12692480381781726"/>
          <c:w val="0.94913877564481264"/>
          <c:h val="0.73652093860262968"/>
        </c:manualLayout>
      </c:layout>
      <c:barChart>
        <c:barDir val="col"/>
        <c:grouping val="clustered"/>
        <c:ser>
          <c:idx val="0"/>
          <c:order val="0"/>
          <c:tx>
            <c:strRef>
              <c:f>'Actividades de solidaridad 2010'!$P$15</c:f>
              <c:strCache>
                <c:ptCount val="1"/>
                <c:pt idx="0">
                  <c:v>x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</c:spPr>
          <c:dPt>
            <c:idx val="0"/>
            <c:spPr>
              <a:solidFill>
                <a:schemeClr val="accent4"/>
              </a:solidFill>
              <a:scene3d>
                <a:camera prst="orthographicFront"/>
                <a:lightRig rig="threePt" dir="t"/>
              </a:scene3d>
            </c:spPr>
          </c:dPt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600" b="1"/>
                </a:pPr>
                <a:endParaRPr lang="es-EC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'Actividades de solidaridad 2010'!$B$16:$B$20</c:f>
              <c:strCache>
                <c:ptCount val="5"/>
                <c:pt idx="0">
                  <c:v>Reparaciones para otro hogar</c:v>
                </c:pt>
                <c:pt idx="1">
                  <c:v>Apoyo en algún asilo, orfanato u hospital </c:v>
                </c:pt>
                <c:pt idx="2">
                  <c:v>Participar en alguna organización</c:v>
                </c:pt>
                <c:pt idx="3">
                  <c:v>Servicio gratuito para su comunidad</c:v>
                </c:pt>
                <c:pt idx="4">
                  <c:v>Trámite para obtener algún servicio </c:v>
                </c:pt>
              </c:strCache>
            </c:strRef>
          </c:cat>
          <c:val>
            <c:numRef>
              <c:f>'Actividades de solidaridad 2010'!$P$16:$P$20</c:f>
              <c:numCache>
                <c:formatCode>0.00%</c:formatCode>
                <c:ptCount val="5"/>
                <c:pt idx="0">
                  <c:v>0.33221037758728023</c:v>
                </c:pt>
                <c:pt idx="1">
                  <c:v>0.25002372441717013</c:v>
                </c:pt>
                <c:pt idx="2">
                  <c:v>0.21129493141007419</c:v>
                </c:pt>
                <c:pt idx="3">
                  <c:v>0.16155800883602744</c:v>
                </c:pt>
                <c:pt idx="4">
                  <c:v>4.4912957749449152E-2</c:v>
                </c:pt>
              </c:numCache>
            </c:numRef>
          </c:val>
        </c:ser>
        <c:axId val="77871360"/>
        <c:axId val="77877248"/>
      </c:barChart>
      <c:catAx>
        <c:axId val="77871360"/>
        <c:scaling>
          <c:orientation val="minMax"/>
        </c:scaling>
        <c:axPos val="b"/>
        <c:numFmt formatCode="General" sourceLinked="0"/>
        <c:tickLblPos val="nextTo"/>
        <c:txPr>
          <a:bodyPr/>
          <a:lstStyle/>
          <a:p>
            <a:pPr>
              <a:defRPr sz="1400"/>
            </a:pPr>
            <a:endParaRPr lang="es-EC"/>
          </a:p>
        </c:txPr>
        <c:crossAx val="77877248"/>
        <c:crosses val="autoZero"/>
        <c:auto val="1"/>
        <c:lblAlgn val="ctr"/>
        <c:lblOffset val="100"/>
      </c:catAx>
      <c:valAx>
        <c:axId val="77877248"/>
        <c:scaling>
          <c:orientation val="minMax"/>
        </c:scaling>
        <c:delete val="1"/>
        <c:axPos val="l"/>
        <c:numFmt formatCode="0%" sourceLinked="0"/>
        <c:tickLblPos val="none"/>
        <c:crossAx val="7787136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</c:chart>
  <c:spPr>
    <a:ln>
      <a:noFill/>
    </a:ln>
  </c:spPr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EC"/>
  <c:roundedCorners val="1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s-EC" sz="1800" b="1" i="0" baseline="0" dirty="0" smtClean="0"/>
              <a:t>Participación Porcentual de la Producción Anual  del Trabajo No Remunerado en de Salud de los miembros del hogar. 2010</a:t>
            </a:r>
          </a:p>
        </c:rich>
      </c:tx>
    </c:title>
    <c:plotArea>
      <c:layout/>
      <c:barChart>
        <c:barDir val="col"/>
        <c:grouping val="clustered"/>
        <c:ser>
          <c:idx val="0"/>
          <c:order val="0"/>
          <c:tx>
            <c:strRef>
              <c:f>'Cuidado de salud 2010'!$P$15</c:f>
              <c:strCache>
                <c:ptCount val="1"/>
                <c:pt idx="0">
                  <c:v>x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</c:spPr>
          <c:dPt>
            <c:idx val="0"/>
            <c:spPr>
              <a:solidFill>
                <a:schemeClr val="accent4"/>
              </a:solidFill>
              <a:scene3d>
                <a:camera prst="orthographicFront"/>
                <a:lightRig rig="threePt" dir="t"/>
              </a:scene3d>
            </c:spPr>
          </c:dPt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800" b="1"/>
                </a:pPr>
                <a:endParaRPr lang="es-EC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'Cuidado de salud 2010'!$B$16:$B$18</c:f>
              <c:strCache>
                <c:ptCount val="3"/>
                <c:pt idx="0">
                  <c:v>Cuidar a enfermo hospitalizado </c:v>
                </c:pt>
                <c:pt idx="1">
                  <c:v>Acompañar a  clínica, centro de salud</c:v>
                </c:pt>
                <c:pt idx="2">
                  <c:v>Preparar remedios caseros </c:v>
                </c:pt>
              </c:strCache>
            </c:strRef>
          </c:cat>
          <c:val>
            <c:numRef>
              <c:f>'Cuidado de salud 2010'!$P$16:$P$18</c:f>
              <c:numCache>
                <c:formatCode>0.00%</c:formatCode>
                <c:ptCount val="3"/>
                <c:pt idx="0">
                  <c:v>0.50188705783070398</c:v>
                </c:pt>
                <c:pt idx="1">
                  <c:v>0.28577791321878182</c:v>
                </c:pt>
                <c:pt idx="2">
                  <c:v>0.21233502895051437</c:v>
                </c:pt>
              </c:numCache>
            </c:numRef>
          </c:val>
        </c:ser>
        <c:axId val="77899264"/>
        <c:axId val="77900800"/>
      </c:barChart>
      <c:catAx>
        <c:axId val="77899264"/>
        <c:scaling>
          <c:orientation val="minMax"/>
        </c:scaling>
        <c:axPos val="b"/>
        <c:numFmt formatCode="General" sourceLinked="0"/>
        <c:tickLblPos val="nextTo"/>
        <c:txPr>
          <a:bodyPr/>
          <a:lstStyle/>
          <a:p>
            <a:pPr>
              <a:defRPr sz="1600"/>
            </a:pPr>
            <a:endParaRPr lang="es-EC"/>
          </a:p>
        </c:txPr>
        <c:crossAx val="77900800"/>
        <c:crosses val="autoZero"/>
        <c:auto val="1"/>
        <c:lblAlgn val="ctr"/>
        <c:lblOffset val="100"/>
      </c:catAx>
      <c:valAx>
        <c:axId val="77900800"/>
        <c:scaling>
          <c:orientation val="minMax"/>
        </c:scaling>
        <c:delete val="1"/>
        <c:axPos val="l"/>
        <c:numFmt formatCode="0%" sourceLinked="0"/>
        <c:tickLblPos val="none"/>
        <c:crossAx val="7789926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</c:chart>
  <c:spPr>
    <a:ln>
      <a:noFill/>
    </a:ln>
    <a:scene3d>
      <a:camera prst="orthographicFront"/>
      <a:lightRig rig="threePt" dir="t"/>
    </a:scene3d>
    <a:sp3d>
      <a:bevelT/>
    </a:sp3d>
  </c:sp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EC"/>
  <c:roundedCorners val="1"/>
  <c:chart>
    <c:autoTitleDeleted val="1"/>
    <c:plotArea>
      <c:layout>
        <c:manualLayout>
          <c:layoutTarget val="inner"/>
          <c:xMode val="edge"/>
          <c:yMode val="edge"/>
          <c:x val="9.0676165479315202E-2"/>
          <c:y val="6.1429939157087117E-2"/>
          <c:w val="0.8874984376952908"/>
          <c:h val="0.71193723573197754"/>
        </c:manualLayout>
      </c:layout>
      <c:barChart>
        <c:barDir val="col"/>
        <c:grouping val="clustered"/>
        <c:ser>
          <c:idx val="0"/>
          <c:order val="0"/>
          <c:tx>
            <c:v>Hombre</c:v>
          </c:tx>
          <c:spPr>
            <a:solidFill>
              <a:schemeClr val="accent1"/>
            </a:solidFill>
            <a:scene3d>
              <a:camera prst="orthographicFront"/>
              <a:lightRig rig="threePt" dir="t"/>
            </a:scene3d>
          </c:spPr>
          <c:dLbls>
            <c:dLbl>
              <c:idx val="0"/>
              <c:layout>
                <c:manualLayout>
                  <c:x val="1.5873015873015879E-2"/>
                  <c:y val="-1.2728719172633254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5771217727944792E-2"/>
                  <c:y val="-2.6894325038565852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7.7329014724859734E-3"/>
                  <c:y val="-1.8511376695849825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1.3787036483125807E-2"/>
                  <c:y val="-2.3712073886143801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/>
                </a:pPr>
                <a:endParaRPr lang="es-EC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 TNR resp. PIB(H-M)'!$B$35:$E$35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' TNR resp. PIB(H-M)'!$B$36:$E$36</c:f>
              <c:numCache>
                <c:formatCode>0.00%</c:formatCode>
                <c:ptCount val="4"/>
                <c:pt idx="0">
                  <c:v>2.7575402864547599E-2</c:v>
                </c:pt>
                <c:pt idx="1">
                  <c:v>2.78962515119376E-2</c:v>
                </c:pt>
                <c:pt idx="2">
                  <c:v>3.02948738418168E-2</c:v>
                </c:pt>
                <c:pt idx="3">
                  <c:v>3.4029667329625451E-2</c:v>
                </c:pt>
              </c:numCache>
            </c:numRef>
          </c:val>
        </c:ser>
        <c:ser>
          <c:idx val="1"/>
          <c:order val="1"/>
          <c:tx>
            <c:v>Mujer</c:v>
          </c:tx>
          <c:spPr>
            <a:solidFill>
              <a:schemeClr val="accent4"/>
            </a:solidFill>
            <a:scene3d>
              <a:camera prst="orthographicFront"/>
              <a:lightRig rig="threePt" dir="t"/>
            </a:scene3d>
          </c:spPr>
          <c:dLbls>
            <c:dLbl>
              <c:idx val="0"/>
              <c:layout>
                <c:manualLayout>
                  <c:x val="6.3762146086332478E-3"/>
                  <c:y val="-2.978562491235031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9739473391845418E-2"/>
                  <c:y val="-2.4003025164781342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1904761904761921E-2"/>
                  <c:y val="-1.5910898965791568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1.5873015873015879E-2"/>
                  <c:y val="-1.2728719172633254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/>
                </a:pPr>
                <a:endParaRPr lang="es-EC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 TNR resp. PIB(H-M)'!$B$35:$E$35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' TNR resp. PIB(H-M)'!$B$37:$E$37</c:f>
              <c:numCache>
                <c:formatCode>0.00%</c:formatCode>
                <c:ptCount val="4"/>
                <c:pt idx="0">
                  <c:v>8.1579716755740994E-2</c:v>
                </c:pt>
                <c:pt idx="1">
                  <c:v>8.8695098581854023E-2</c:v>
                </c:pt>
                <c:pt idx="2">
                  <c:v>0.10079625159985622</c:v>
                </c:pt>
                <c:pt idx="3">
                  <c:v>0.12008462265751568</c:v>
                </c:pt>
              </c:numCache>
            </c:numRef>
          </c:val>
        </c:ser>
        <c:gapWidth val="75"/>
        <c:overlap val="-4"/>
        <c:axId val="82173312"/>
        <c:axId val="84102528"/>
      </c:barChart>
      <c:catAx>
        <c:axId val="82173312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/>
          <a:lstStyle/>
          <a:p>
            <a:pPr>
              <a:defRPr sz="1600"/>
            </a:pPr>
            <a:endParaRPr lang="es-EC"/>
          </a:p>
        </c:txPr>
        <c:crossAx val="84102528"/>
        <c:crosses val="autoZero"/>
        <c:auto val="1"/>
        <c:lblAlgn val="ctr"/>
        <c:lblOffset val="100"/>
      </c:catAx>
      <c:valAx>
        <c:axId val="84102528"/>
        <c:scaling>
          <c:orientation val="minMax"/>
        </c:scaling>
        <c:delete val="1"/>
        <c:axPos val="l"/>
        <c:numFmt formatCode="0%" sourceLinked="0"/>
        <c:majorTickMark val="none"/>
        <c:tickLblPos val="none"/>
        <c:crossAx val="82173312"/>
        <c:crosses val="autoZero"/>
        <c:crossBetween val="between"/>
        <c:majorUnit val="0.05"/>
        <c:minorUnit val="5.0000000000000114E-3"/>
      </c:valAx>
      <c:spPr>
        <a:noFill/>
        <a:ln w="25400">
          <a:noFill/>
        </a:ln>
      </c:spPr>
    </c:plotArea>
    <c:legend>
      <c:legendPos val="b"/>
      <c:layout>
        <c:manualLayout>
          <c:xMode val="edge"/>
          <c:yMode val="edge"/>
          <c:x val="0.44992941817380938"/>
          <c:y val="0.88834797383790831"/>
          <c:w val="0.23715932147890001"/>
          <c:h val="6.1703949532210256E-2"/>
        </c:manualLayout>
      </c:layout>
      <c:txPr>
        <a:bodyPr/>
        <a:lstStyle/>
        <a:p>
          <a:pPr>
            <a:defRPr sz="1600"/>
          </a:pPr>
          <a:endParaRPr lang="es-EC"/>
        </a:p>
      </c:txPr>
    </c:legend>
    <c:plotVisOnly val="1"/>
    <c:dispBlanksAs val="gap"/>
  </c:chart>
  <c:spPr>
    <a:noFill/>
    <a:ln w="15875">
      <a:noFill/>
    </a:ln>
    <a:scene3d>
      <a:camera prst="orthographicFront"/>
      <a:lightRig rig="threePt" dir="t"/>
    </a:scene3d>
  </c:sp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C"/>
  <c:roundedCorners val="1"/>
  <c:chart>
    <c:autoTitleDeleted val="1"/>
    <c:plotArea>
      <c:layout>
        <c:manualLayout>
          <c:layoutTarget val="inner"/>
          <c:xMode val="edge"/>
          <c:yMode val="edge"/>
          <c:x val="5.7431174486274376E-2"/>
          <c:y val="0.21115576144265888"/>
          <c:w val="0.94256883190147678"/>
          <c:h val="0.6734384620841336"/>
        </c:manualLayout>
      </c:layout>
      <c:barChart>
        <c:barDir val="col"/>
        <c:grouping val="clustered"/>
        <c:ser>
          <c:idx val="0"/>
          <c:order val="0"/>
          <c:spPr>
            <a:solidFill>
              <a:schemeClr val="accent1"/>
            </a:solidFill>
            <a:scene3d>
              <a:camera prst="orthographicFront"/>
              <a:lightRig rig="threePt" dir="t"/>
            </a:scene3d>
          </c:spPr>
          <c:dPt>
            <c:idx val="0"/>
            <c:spPr>
              <a:solidFill>
                <a:schemeClr val="accent4"/>
              </a:solidFill>
              <a:scene3d>
                <a:camera prst="orthographicFront"/>
                <a:lightRig rig="threePt" dir="t"/>
              </a:scene3d>
            </c:spPr>
          </c:dPt>
          <c:dLbls>
            <c:dLbl>
              <c:idx val="0"/>
              <c:layout>
                <c:manualLayout>
                  <c:x val="1.1564141913954745E-2"/>
                  <c:y val="-1.8812462491775307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9.0507675611586798E-3"/>
                  <c:y val="-1.4109310716325749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282073347388954E-2"/>
                  <c:y val="-1.3817776910117641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1.5207129163499387E-2"/>
                  <c:y val="-1.4109310716325749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1.0011043701504498E-2"/>
                  <c:y val="-1.4332877811761065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1.1479425727521765E-2"/>
                  <c:y val="-1.5654324201210431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1.26937548107034E-2"/>
                  <c:y val="-1.4332877811761143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1.3865821417131668E-2"/>
                  <c:y val="-1.0951317035783751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1.1352447064335545E-2"/>
                  <c:y val="-1.2274209525462211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0.0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/>
                </a:pPr>
                <a:endParaRPr lang="es-EC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'[3]VAB-PIB'!$B$46:$B$54</c:f>
              <c:strCache>
                <c:ptCount val="9"/>
                <c:pt idx="0">
                  <c:v>Trabajo no Remunerado</c:v>
                </c:pt>
                <c:pt idx="1">
                  <c:v>Comercio </c:v>
                </c:pt>
                <c:pt idx="2">
                  <c:v>Construcción</c:v>
                </c:pt>
                <c:pt idx="3">
                  <c:v>Extracción de petróleo </c:v>
                </c:pt>
                <c:pt idx="4">
                  <c:v>Administración pública</c:v>
                </c:pt>
                <c:pt idx="5">
                  <c:v>Actividades profesionales</c:v>
                </c:pt>
                <c:pt idx="6">
                  <c:v>Servicios de enseñanza</c:v>
                </c:pt>
                <c:pt idx="7">
                  <c:v>Transporte y almacenamiento</c:v>
                </c:pt>
                <c:pt idx="8">
                  <c:v>Actividades inmobiliarias</c:v>
                </c:pt>
              </c:strCache>
            </c:strRef>
          </c:cat>
          <c:val>
            <c:numRef>
              <c:f>'[3]VAB-PIB'!$F$46:$F$54</c:f>
              <c:numCache>
                <c:formatCode>General</c:formatCode>
                <c:ptCount val="9"/>
                <c:pt idx="0">
                  <c:v>0.15411428998714141</c:v>
                </c:pt>
                <c:pt idx="1">
                  <c:v>9.414800442358387E-2</c:v>
                </c:pt>
                <c:pt idx="2">
                  <c:v>9.3467654336436765E-2</c:v>
                </c:pt>
                <c:pt idx="3">
                  <c:v>9.2878080853200012E-2</c:v>
                </c:pt>
                <c:pt idx="4">
                  <c:v>6.5250910113090199E-2</c:v>
                </c:pt>
                <c:pt idx="5">
                  <c:v>6.1844400878511799E-2</c:v>
                </c:pt>
                <c:pt idx="6">
                  <c:v>5.4358494003777111E-2</c:v>
                </c:pt>
                <c:pt idx="7">
                  <c:v>5.3199259231857692E-2</c:v>
                </c:pt>
                <c:pt idx="8">
                  <c:v>5.2502792487602014E-2</c:v>
                </c:pt>
              </c:numCache>
            </c:numRef>
          </c:val>
        </c:ser>
        <c:gapWidth val="75"/>
        <c:axId val="96893184"/>
        <c:axId val="102326272"/>
      </c:barChart>
      <c:catAx>
        <c:axId val="96893184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/>
          <a:lstStyle/>
          <a:p>
            <a:pPr>
              <a:defRPr sz="1050"/>
            </a:pPr>
            <a:endParaRPr lang="es-EC"/>
          </a:p>
        </c:txPr>
        <c:crossAx val="102326272"/>
        <c:crosses val="autoZero"/>
        <c:auto val="1"/>
        <c:lblAlgn val="ctr"/>
        <c:lblOffset val="100"/>
      </c:catAx>
      <c:valAx>
        <c:axId val="102326272"/>
        <c:scaling>
          <c:orientation val="minMax"/>
        </c:scaling>
        <c:delete val="1"/>
        <c:axPos val="l"/>
        <c:numFmt formatCode="0%" sourceLinked="0"/>
        <c:majorTickMark val="none"/>
        <c:tickLblPos val="none"/>
        <c:crossAx val="96893184"/>
        <c:crosses val="autoZero"/>
        <c:crossBetween val="between"/>
      </c:valAx>
      <c:spPr>
        <a:noFill/>
      </c:spPr>
    </c:plotArea>
    <c:plotVisOnly val="1"/>
    <c:dispBlanksAs val="gap"/>
  </c:chart>
  <c:spPr>
    <a:noFill/>
    <a:ln w="15875">
      <a:noFill/>
    </a:ln>
    <a:scene3d>
      <a:camera prst="orthographicFront"/>
      <a:lightRig rig="threePt" dir="t"/>
    </a:scene3d>
  </c:sp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EC"/>
  <c:roundedCorners val="1"/>
  <c:chart>
    <c:title>
      <c:tx>
        <c:rich>
          <a:bodyPr/>
          <a:lstStyle/>
          <a:p>
            <a:pPr>
              <a:defRPr sz="1800"/>
            </a:pPr>
            <a:r>
              <a:rPr lang="es-EC" sz="1800" b="1" i="0" baseline="0" dirty="0" smtClean="0"/>
              <a:t>Estructura  Porcentual del Valor Agregado Bruto (VAB) del Trabajo no Remunerado según Industrias de Cuentas Nacionales. 2010</a:t>
            </a:r>
            <a:endParaRPr lang="es-EC" sz="1800" b="1" i="0" baseline="0" dirty="0"/>
          </a:p>
        </c:rich>
      </c:tx>
      <c:layout>
        <c:manualLayout>
          <c:xMode val="edge"/>
          <c:yMode val="edge"/>
          <c:x val="0.15840002451834864"/>
          <c:y val="1.1916844074382133E-2"/>
        </c:manualLayout>
      </c:layout>
    </c:title>
    <c:plotArea>
      <c:layout>
        <c:manualLayout>
          <c:layoutTarget val="inner"/>
          <c:xMode val="edge"/>
          <c:yMode val="edge"/>
          <c:x val="4.9506089361718505E-2"/>
          <c:y val="0.14289208330086067"/>
          <c:w val="0.95049391063828281"/>
          <c:h val="0.7269061729459575"/>
        </c:manualLayout>
      </c:layout>
      <c:barChart>
        <c:barDir val="col"/>
        <c:grouping val="clustered"/>
        <c:ser>
          <c:idx val="0"/>
          <c:order val="0"/>
          <c:tx>
            <c:strRef>
              <c:f>'VAB Industrias TNR'!$Q$20</c:f>
              <c:strCache>
                <c:ptCount val="1"/>
                <c:pt idx="0">
                  <c:v>x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</c:spPr>
          <c:dPt>
            <c:idx val="0"/>
            <c:spPr>
              <a:solidFill>
                <a:schemeClr val="bg1">
                  <a:lumMod val="65000"/>
                </a:schemeClr>
              </a:solidFill>
              <a:scene3d>
                <a:camera prst="orthographicFront"/>
                <a:lightRig rig="threePt" dir="t"/>
              </a:scene3d>
            </c:spPr>
          </c:dPt>
          <c:dPt>
            <c:idx val="1"/>
            <c:spPr>
              <a:solidFill>
                <a:schemeClr val="bg1">
                  <a:lumMod val="65000"/>
                </a:schemeClr>
              </a:solidFill>
              <a:scene3d>
                <a:camera prst="orthographicFront"/>
                <a:lightRig rig="threePt" dir="t"/>
              </a:scene3d>
            </c:spPr>
          </c:dPt>
          <c:dPt>
            <c:idx val="2"/>
            <c:spPr>
              <a:solidFill>
                <a:schemeClr val="accent1"/>
              </a:solidFill>
              <a:scene3d>
                <a:camera prst="orthographicFront"/>
                <a:lightRig rig="threePt" dir="t"/>
              </a:scene3d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/>
                </a:pPr>
                <a:endParaRPr lang="es-EC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'VAB Industrias TNR'!$P$21:$P$29</c:f>
              <c:strCache>
                <c:ptCount val="9"/>
                <c:pt idx="0">
                  <c:v>Hogares privados</c:v>
                </c:pt>
                <c:pt idx="1">
                  <c:v>Servicios sociales y de salud </c:v>
                </c:pt>
                <c:pt idx="2">
                  <c:v>Entretenimiento</c:v>
                </c:pt>
                <c:pt idx="3">
                  <c:v>Actividades profesionales</c:v>
                </c:pt>
                <c:pt idx="4">
                  <c:v>Transporte y almacenamiento</c:v>
                </c:pt>
                <c:pt idx="5">
                  <c:v>Construcción</c:v>
                </c:pt>
                <c:pt idx="6">
                  <c:v>Servicios de enseñanza</c:v>
                </c:pt>
                <c:pt idx="7">
                  <c:v>Servicios de reparación de vehículos </c:v>
                </c:pt>
                <c:pt idx="8">
                  <c:v>Muebles</c:v>
                </c:pt>
              </c:strCache>
            </c:strRef>
          </c:cat>
          <c:val>
            <c:numRef>
              <c:f>'VAB Industrias TNR'!$Q$21:$Q$29</c:f>
              <c:numCache>
                <c:formatCode>0.00%</c:formatCode>
                <c:ptCount val="9"/>
                <c:pt idx="0">
                  <c:v>0.71448753651764318</c:v>
                </c:pt>
                <c:pt idx="1">
                  <c:v>0.13886620950501691</c:v>
                </c:pt>
                <c:pt idx="2">
                  <c:v>9.1620616530136367E-2</c:v>
                </c:pt>
                <c:pt idx="3">
                  <c:v>2.070091858967741E-2</c:v>
                </c:pt>
                <c:pt idx="4">
                  <c:v>1.4645585287937628E-2</c:v>
                </c:pt>
                <c:pt idx="5">
                  <c:v>7.2734898608849989E-3</c:v>
                </c:pt>
                <c:pt idx="6">
                  <c:v>6.7913767426691554E-3</c:v>
                </c:pt>
                <c:pt idx="7">
                  <c:v>4.6158972696053345E-3</c:v>
                </c:pt>
                <c:pt idx="8">
                  <c:v>9.9836969642919365E-4</c:v>
                </c:pt>
              </c:numCache>
            </c:numRef>
          </c:val>
        </c:ser>
        <c:axId val="107123840"/>
        <c:axId val="117500160"/>
      </c:barChart>
      <c:catAx>
        <c:axId val="107123840"/>
        <c:scaling>
          <c:orientation val="minMax"/>
        </c:scaling>
        <c:axPos val="b"/>
        <c:numFmt formatCode="General" sourceLinked="0"/>
        <c:tickLblPos val="nextTo"/>
        <c:txPr>
          <a:bodyPr/>
          <a:lstStyle/>
          <a:p>
            <a:pPr>
              <a:defRPr sz="1100"/>
            </a:pPr>
            <a:endParaRPr lang="es-EC"/>
          </a:p>
        </c:txPr>
        <c:crossAx val="117500160"/>
        <c:crosses val="autoZero"/>
        <c:auto val="1"/>
        <c:lblAlgn val="ctr"/>
        <c:lblOffset val="100"/>
      </c:catAx>
      <c:valAx>
        <c:axId val="117500160"/>
        <c:scaling>
          <c:orientation val="minMax"/>
        </c:scaling>
        <c:axPos val="l"/>
        <c:numFmt formatCode="0%" sourceLinked="0"/>
        <c:tickLblPos val="nextTo"/>
        <c:crossAx val="107123840"/>
        <c:crosses val="autoZero"/>
        <c:crossBetween val="between"/>
      </c:valAx>
    </c:plotArea>
    <c:plotVisOnly val="1"/>
    <c:dispBlanksAs val="gap"/>
  </c:chart>
  <c:spPr>
    <a:ln>
      <a:noFill/>
    </a:ln>
  </c:sp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C"/>
  <c:roundedCorners val="1"/>
  <c:chart>
    <c:autoTitleDeleted val="1"/>
    <c:plotArea>
      <c:layout/>
      <c:pieChart>
        <c:varyColors val="1"/>
        <c:ser>
          <c:idx val="0"/>
          <c:order val="0"/>
          <c:tx>
            <c:strRef>
              <c:f>'Hogares privados'!$J$22</c:f>
              <c:strCache>
                <c:ptCount val="1"/>
                <c:pt idx="0">
                  <c:v>2010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</c:spPr>
          <c:dPt>
            <c:idx val="0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</c:spPr>
          </c:dPt>
          <c:dPt>
            <c:idx val="1"/>
            <c:spPr>
              <a:solidFill>
                <a:schemeClr val="accent4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</c:spPr>
          </c:dPt>
          <c:dPt>
            <c:idx val="2"/>
            <c:spPr>
              <a:solidFill>
                <a:schemeClr val="accent5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</c:spPr>
          </c:dPt>
          <c:dPt>
            <c:idx val="3"/>
            <c:spPr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s-EC"/>
              </a:p>
            </c:txPr>
            <c:dLblPos val="ctr"/>
            <c:showVal val="1"/>
            <c:showLeaderLines val="1"/>
            <c:leaderLines>
              <c:spPr>
                <a:ln w="9525" cap="flat" cmpd="sng" algn="ctr">
                  <a:solidFill>
                    <a:schemeClr val="tx1">
                      <a:shade val="95000"/>
                      <a:satMod val="105000"/>
                    </a:schemeClr>
                  </a:solidFill>
                  <a:prstDash val="solid"/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'Hogares privados'!$I$23:$I$26</c:f>
              <c:strCache>
                <c:ptCount val="4"/>
                <c:pt idx="0">
                  <c:v>Actividades Culinarias</c:v>
                </c:pt>
                <c:pt idx="1">
                  <c:v>Mantenimiento del hogar</c:v>
                </c:pt>
                <c:pt idx="2">
                  <c:v>Cuidado de ropa</c:v>
                </c:pt>
                <c:pt idx="3">
                  <c:v>Otros</c:v>
                </c:pt>
              </c:strCache>
            </c:strRef>
          </c:cat>
          <c:val>
            <c:numRef>
              <c:f>'Hogares privados'!$J$23:$J$26</c:f>
              <c:numCache>
                <c:formatCode>0.00%</c:formatCode>
                <c:ptCount val="4"/>
                <c:pt idx="0">
                  <c:v>0.52578401270568864</c:v>
                </c:pt>
                <c:pt idx="1">
                  <c:v>0.23319674335795121</c:v>
                </c:pt>
                <c:pt idx="2">
                  <c:v>0.16946396703874639</c:v>
                </c:pt>
                <c:pt idx="3">
                  <c:v>7.1555276897614442E-2</c:v>
                </c:pt>
              </c:numCache>
            </c:numRef>
          </c:val>
        </c:ser>
        <c:firstSliceAng val="0"/>
      </c:pieChart>
      <c:spPr>
        <a:noFill/>
        <a:ln>
          <a:noFill/>
        </a:ln>
        <a:effectLst/>
      </c:spPr>
    </c:plotArea>
    <c:plotVisOnly val="1"/>
    <c:dispBlanksAs val="zero"/>
  </c:chart>
  <c:spPr>
    <a:noFill/>
    <a:ln w="9525" cap="flat" cmpd="sng" algn="ctr">
      <a:noFill/>
      <a:prstDash val="solid"/>
    </a:ln>
    <a:effectLst/>
  </c:spPr>
  <c:txPr>
    <a:bodyPr/>
    <a:lstStyle/>
    <a:p>
      <a:pPr>
        <a:defRPr/>
      </a:pPr>
      <a:endParaRPr lang="es-EC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EC"/>
  <c:roundedCorners val="1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s-EC" sz="1400" b="1" i="0" baseline="0" dirty="0"/>
              <a:t>Estructura Porcentual de la Producción del Trabajo no Remunerado por actividad de la Industria de Hogares </a:t>
            </a:r>
            <a:r>
              <a:rPr lang="es-EC" sz="1400" b="1" i="0" baseline="0" dirty="0" smtClean="0"/>
              <a:t>Privados, </a:t>
            </a:r>
            <a:r>
              <a:rPr lang="es-EC" sz="1400" b="1" i="0" baseline="0" dirty="0"/>
              <a:t>según sexo. 2010</a:t>
            </a:r>
            <a:endParaRPr lang="es-EC" dirty="0"/>
          </a:p>
        </c:rich>
      </c:tx>
      <c:layout>
        <c:manualLayout>
          <c:xMode val="edge"/>
          <c:yMode val="edge"/>
          <c:x val="0.14350891858946532"/>
          <c:y val="1.4151543643694881E-2"/>
        </c:manualLayout>
      </c:layout>
    </c:title>
    <c:plotArea>
      <c:layout>
        <c:manualLayout>
          <c:layoutTarget val="inner"/>
          <c:xMode val="edge"/>
          <c:yMode val="edge"/>
          <c:x val="7.9558632352164038E-2"/>
          <c:y val="0.16223812433539156"/>
          <c:w val="0.91149282178653757"/>
          <c:h val="0.69155490659767971"/>
        </c:manualLayout>
      </c:layout>
      <c:barChart>
        <c:barDir val="col"/>
        <c:grouping val="clustered"/>
        <c:ser>
          <c:idx val="0"/>
          <c:order val="0"/>
          <c:tx>
            <c:strRef>
              <c:f>'Hogares privados'!$M$22</c:f>
              <c:strCache>
                <c:ptCount val="1"/>
                <c:pt idx="0">
                  <c:v>Hombre</c:v>
                </c:pt>
              </c:strCache>
            </c:strRef>
          </c:tx>
          <c:spPr>
            <a:solidFill>
              <a:schemeClr val="accent1"/>
            </a:solidFill>
            <a:scene3d>
              <a:camera prst="orthographicFront"/>
              <a:lightRig rig="threePt" dir="t"/>
            </a:scene3d>
          </c:spPr>
          <c:dLbls>
            <c:dLbl>
              <c:idx val="0"/>
              <c:layout>
                <c:manualLayout>
                  <c:x val="9.8668135552926386E-3"/>
                  <c:y val="-2.2676051867252845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4.9334067776463514E-3"/>
                  <c:y val="-1.7636929230085575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2333516944115781E-3"/>
                  <c:y val="-2.7715174504420213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2.4667033888230642E-3"/>
                  <c:y val="-1.7636929230085575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/>
                </a:pPr>
                <a:endParaRPr lang="es-EC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'Hogares privados'!$L$23:$L$26</c:f>
              <c:strCache>
                <c:ptCount val="4"/>
                <c:pt idx="0">
                  <c:v>Actividades Culinarias</c:v>
                </c:pt>
                <c:pt idx="1">
                  <c:v>Mantenimiento del hogar</c:v>
                </c:pt>
                <c:pt idx="2">
                  <c:v>Cuidado de ropa </c:v>
                </c:pt>
                <c:pt idx="3">
                  <c:v>Otros</c:v>
                </c:pt>
              </c:strCache>
            </c:strRef>
          </c:cat>
          <c:val>
            <c:numRef>
              <c:f>'Hogares privados'!$M$23:$M$26</c:f>
              <c:numCache>
                <c:formatCode>0.00%</c:formatCode>
                <c:ptCount val="4"/>
                <c:pt idx="0">
                  <c:v>0.11787325574927303</c:v>
                </c:pt>
                <c:pt idx="1">
                  <c:v>0.27661841461379877</c:v>
                </c:pt>
                <c:pt idx="2">
                  <c:v>0.13093635705937176</c:v>
                </c:pt>
                <c:pt idx="3">
                  <c:v>0.40615140948512579</c:v>
                </c:pt>
              </c:numCache>
            </c:numRef>
          </c:val>
        </c:ser>
        <c:ser>
          <c:idx val="1"/>
          <c:order val="1"/>
          <c:tx>
            <c:strRef>
              <c:f>'Hogares privados'!$N$22</c:f>
              <c:strCache>
                <c:ptCount val="1"/>
                <c:pt idx="0">
                  <c:v>Mujer</c:v>
                </c:pt>
              </c:strCache>
            </c:strRef>
          </c:tx>
          <c:spPr>
            <a:solidFill>
              <a:schemeClr val="accent4"/>
            </a:solidFill>
            <a:scene3d>
              <a:camera prst="orthographicFront"/>
              <a:lightRig rig="threePt" dir="t"/>
            </a:scene3d>
          </c:spPr>
          <c:dLbls>
            <c:dLbl>
              <c:idx val="0"/>
              <c:layout>
                <c:manualLayout>
                  <c:x val="9.8668135552926386E-3"/>
                  <c:y val="-2.2676051867252845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4.9334067776463124E-3"/>
                  <c:y val="-2.5195613185836494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"/>
                  <c:y val="-3.0234735823003858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2.4667033888231566E-3"/>
                  <c:y val="-2.2676051867252845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/>
                </a:pPr>
                <a:endParaRPr lang="es-EC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'Hogares privados'!$L$23:$L$26</c:f>
              <c:strCache>
                <c:ptCount val="4"/>
                <c:pt idx="0">
                  <c:v>Actividades Culinarias</c:v>
                </c:pt>
                <c:pt idx="1">
                  <c:v>Mantenimiento del hogar</c:v>
                </c:pt>
                <c:pt idx="2">
                  <c:v>Cuidado de ropa </c:v>
                </c:pt>
                <c:pt idx="3">
                  <c:v>Otros</c:v>
                </c:pt>
              </c:strCache>
            </c:strRef>
          </c:cat>
          <c:val>
            <c:numRef>
              <c:f>'Hogares privados'!$N$23:$N$26</c:f>
              <c:numCache>
                <c:formatCode>0.00%</c:formatCode>
                <c:ptCount val="4"/>
                <c:pt idx="0">
                  <c:v>0.88212674425072657</c:v>
                </c:pt>
                <c:pt idx="1">
                  <c:v>0.72338158538620057</c:v>
                </c:pt>
                <c:pt idx="2">
                  <c:v>0.86906364294062854</c:v>
                </c:pt>
                <c:pt idx="3">
                  <c:v>0.59384859051487515</c:v>
                </c:pt>
              </c:numCache>
            </c:numRef>
          </c:val>
        </c:ser>
        <c:gapWidth val="75"/>
        <c:overlap val="-7"/>
        <c:axId val="134741376"/>
        <c:axId val="145143296"/>
      </c:barChart>
      <c:catAx>
        <c:axId val="134741376"/>
        <c:scaling>
          <c:orientation val="minMax"/>
        </c:scaling>
        <c:axPos val="b"/>
        <c:numFmt formatCode="General" sourceLinked="0"/>
        <c:majorTickMark val="none"/>
        <c:tickLblPos val="nextTo"/>
        <c:txPr>
          <a:bodyPr/>
          <a:lstStyle/>
          <a:p>
            <a:pPr>
              <a:defRPr sz="1400"/>
            </a:pPr>
            <a:endParaRPr lang="es-EC"/>
          </a:p>
        </c:txPr>
        <c:crossAx val="145143296"/>
        <c:crosses val="autoZero"/>
        <c:auto val="1"/>
        <c:lblAlgn val="ctr"/>
        <c:lblOffset val="100"/>
      </c:catAx>
      <c:valAx>
        <c:axId val="145143296"/>
        <c:scaling>
          <c:orientation val="minMax"/>
        </c:scaling>
        <c:delete val="1"/>
        <c:axPos val="l"/>
        <c:numFmt formatCode="0%" sourceLinked="0"/>
        <c:majorTickMark val="none"/>
        <c:tickLblPos val="none"/>
        <c:crossAx val="134741376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42909927257499747"/>
          <c:y val="0.91821742028663456"/>
          <c:w val="0.18906407446569659"/>
          <c:h val="7.1704868777304365E-2"/>
        </c:manualLayout>
      </c:layout>
      <c:txPr>
        <a:bodyPr/>
        <a:lstStyle/>
        <a:p>
          <a:pPr>
            <a:defRPr sz="1600"/>
          </a:pPr>
          <a:endParaRPr lang="es-EC"/>
        </a:p>
      </c:txPr>
    </c:legend>
    <c:plotVisOnly val="1"/>
    <c:dispBlanksAs val="gap"/>
  </c:chart>
  <c:spPr>
    <a:noFill/>
    <a:ln>
      <a:noFill/>
    </a:ln>
  </c:sp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EC"/>
  <c:roundedCorners val="1"/>
  <c:chart>
    <c:title>
      <c:tx>
        <c:rich>
          <a:bodyPr/>
          <a:lstStyle/>
          <a:p>
            <a:pPr>
              <a:defRPr/>
            </a:pPr>
            <a:r>
              <a:rPr lang="es-EC" sz="1400" baseline="0" dirty="0">
                <a:latin typeface="Arial" pitchFamily="34" charset="0"/>
                <a:cs typeface="Arial" pitchFamily="34" charset="0"/>
              </a:rPr>
              <a:t>Participación Porcentual de la Producción de las actividades culinarias del Trabajo </a:t>
            </a:r>
            <a:r>
              <a:rPr lang="es-EC" sz="1400" baseline="0">
                <a:latin typeface="Arial" pitchFamily="34" charset="0"/>
                <a:cs typeface="Arial" pitchFamily="34" charset="0"/>
              </a:rPr>
              <a:t>no </a:t>
            </a:r>
            <a:r>
              <a:rPr lang="es-EC" sz="1400" baseline="0" smtClean="0">
                <a:latin typeface="Arial" pitchFamily="34" charset="0"/>
                <a:cs typeface="Arial" pitchFamily="34" charset="0"/>
              </a:rPr>
              <a:t>Remunerado. </a:t>
            </a:r>
            <a:r>
              <a:rPr lang="es-EC" sz="1400" baseline="0" dirty="0">
                <a:latin typeface="Arial" pitchFamily="34" charset="0"/>
                <a:cs typeface="Arial" pitchFamily="34" charset="0"/>
              </a:rPr>
              <a:t>2010</a:t>
            </a:r>
            <a:endParaRPr lang="es-EC" sz="1400" dirty="0">
              <a:latin typeface="Arial" pitchFamily="34" charset="0"/>
              <a:cs typeface="Arial" pitchFamily="34" charset="0"/>
            </a:endParaRPr>
          </a:p>
        </c:rich>
      </c:tx>
    </c:title>
    <c:plotArea>
      <c:layout>
        <c:manualLayout>
          <c:layoutTarget val="inner"/>
          <c:xMode val="edge"/>
          <c:yMode val="edge"/>
          <c:x val="6.1661206370984455E-2"/>
          <c:y val="0.16549055432197041"/>
          <c:w val="0.9178259761281945"/>
          <c:h val="0.59517606871686968"/>
        </c:manualLayout>
      </c:layout>
      <c:barChart>
        <c:barDir val="col"/>
        <c:grouping val="clustered"/>
        <c:ser>
          <c:idx val="0"/>
          <c:order val="0"/>
          <c:tx>
            <c:strRef>
              <c:f>'Activ. culina 2010'!$K$3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chemeClr val="accent1"/>
            </a:solidFill>
            <a:scene3d>
              <a:camera prst="orthographicFront"/>
              <a:lightRig rig="threePt" dir="t"/>
            </a:scene3d>
          </c:spPr>
          <c:dPt>
            <c:idx val="0"/>
            <c:spPr>
              <a:solidFill>
                <a:schemeClr val="accent4"/>
              </a:solidFill>
              <a:scene3d>
                <a:camera prst="orthographicFront"/>
                <a:lightRig rig="threePt" dir="t"/>
              </a:scene3d>
            </c:spPr>
          </c:dPt>
          <c:dLbls>
            <c:dLbl>
              <c:idx val="0"/>
              <c:layout>
                <c:manualLayout>
                  <c:x val="-1.4922936764877809E-3"/>
                  <c:y val="-1.1088011088011105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7.7074885100376894E-3"/>
                  <c:y val="-1.1088011088011105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2.2372069876295114E-3"/>
                  <c:y val="-1.3860013860013861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2.7691901703275688E-3"/>
                  <c:y val="-8.316008316008365E-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2.1131689845783072E-3"/>
                  <c:y val="-5.544005544005544E-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2.6747020058450455E-3"/>
                  <c:y val="-8.316008316008365E-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4.4152802785962075E-3"/>
                  <c:y val="-2.7720027720027798E-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/>
                </a:pPr>
                <a:endParaRPr lang="es-EC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'Activ. culina 2010'!$G$4:$G$10</c:f>
              <c:strCache>
                <c:ptCount val="7"/>
                <c:pt idx="0">
                  <c:v>Cocinar </c:v>
                </c:pt>
                <c:pt idx="1">
                  <c:v>Servir la comida,</c:v>
                </c:pt>
                <c:pt idx="2">
                  <c:v>Lavar la vajilla</c:v>
                </c:pt>
                <c:pt idx="3">
                  <c:v>Limpiar y ordenar</c:v>
                </c:pt>
                <c:pt idx="4">
                  <c:v>Llevar el almuerzo</c:v>
                </c:pt>
                <c:pt idx="5">
                  <c:v>Desgranar, tostar, moler, lavar semillas</c:v>
                </c:pt>
                <c:pt idx="6">
                  <c:v>Encender el fogón</c:v>
                </c:pt>
              </c:strCache>
            </c:strRef>
          </c:cat>
          <c:val>
            <c:numRef>
              <c:f>'Activ. culina 2010'!$K$4:$K$10</c:f>
              <c:numCache>
                <c:formatCode>0.00%</c:formatCode>
                <c:ptCount val="7"/>
                <c:pt idx="0">
                  <c:v>0.60194902139190465</c:v>
                </c:pt>
                <c:pt idx="1">
                  <c:v>0.11425860404316521</c:v>
                </c:pt>
                <c:pt idx="2">
                  <c:v>0.13562021225028192</c:v>
                </c:pt>
                <c:pt idx="3">
                  <c:v>0.11388437485100364</c:v>
                </c:pt>
                <c:pt idx="4">
                  <c:v>5.0768026573004303E-3</c:v>
                </c:pt>
                <c:pt idx="5">
                  <c:v>1.5434781313075146E-2</c:v>
                </c:pt>
                <c:pt idx="6">
                  <c:v>1.3776203493269341E-2</c:v>
                </c:pt>
              </c:numCache>
            </c:numRef>
          </c:val>
        </c:ser>
        <c:gapWidth val="75"/>
        <c:axId val="36573568"/>
        <c:axId val="36575104"/>
      </c:barChart>
      <c:catAx>
        <c:axId val="36573568"/>
        <c:scaling>
          <c:orientation val="minMax"/>
        </c:scaling>
        <c:axPos val="b"/>
        <c:numFmt formatCode="General" sourceLinked="0"/>
        <c:majorTickMark val="none"/>
        <c:tickLblPos val="nextTo"/>
        <c:txPr>
          <a:bodyPr/>
          <a:lstStyle/>
          <a:p>
            <a:pPr>
              <a:defRPr sz="1400" b="0"/>
            </a:pPr>
            <a:endParaRPr lang="es-EC"/>
          </a:p>
        </c:txPr>
        <c:crossAx val="36575104"/>
        <c:crosses val="autoZero"/>
        <c:auto val="1"/>
        <c:lblAlgn val="ctr"/>
        <c:lblOffset val="100"/>
      </c:catAx>
      <c:valAx>
        <c:axId val="36575104"/>
        <c:scaling>
          <c:orientation val="minMax"/>
        </c:scaling>
        <c:delete val="1"/>
        <c:axPos val="l"/>
        <c:numFmt formatCode="0%" sourceLinked="0"/>
        <c:majorTickMark val="none"/>
        <c:tickLblPos val="none"/>
        <c:crossAx val="36573568"/>
        <c:crosses val="autoZero"/>
        <c:crossBetween val="between"/>
      </c:valAx>
    </c:plotArea>
    <c:plotVisOnly val="1"/>
    <c:dispBlanksAs val="gap"/>
  </c:chart>
  <c:spPr>
    <a:noFill/>
    <a:ln w="15875">
      <a:noFill/>
    </a:ln>
    <a:scene3d>
      <a:camera prst="orthographicFront"/>
      <a:lightRig rig="threePt" dir="t"/>
    </a:scene3d>
    <a:sp3d>
      <a:bevelT/>
    </a:sp3d>
  </c:sp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C"/>
  <c:chart>
    <c:autoTitleDeleted val="1"/>
    <c:plotArea>
      <c:layout/>
      <c:barChart>
        <c:barDir val="col"/>
        <c:grouping val="clustered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dPt>
            <c:idx val="0"/>
            <c:spPr>
              <a:solidFill>
                <a:schemeClr val="accent4"/>
              </a:solidFill>
              <a:ln>
                <a:noFill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C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'Tareas Mantenimiento del hogar '!$P$17:$P$23</c:f>
              <c:strCache>
                <c:ptCount val="7"/>
                <c:pt idx="0">
                  <c:v>Limpiar  toda la casa </c:v>
                </c:pt>
                <c:pt idx="1">
                  <c:v>Tender las camas </c:v>
                </c:pt>
                <c:pt idx="2">
                  <c:v>Limpiar o lavar el área de baño</c:v>
                </c:pt>
                <c:pt idx="3">
                  <c:v>Botar  la basura</c:v>
                </c:pt>
                <c:pt idx="4">
                  <c:v>Acarreo de agua </c:v>
                </c:pt>
                <c:pt idx="5">
                  <c:v>Calentar agua para bañarse</c:v>
                </c:pt>
                <c:pt idx="6">
                  <c:v>Actividades de jardinería </c:v>
                </c:pt>
              </c:strCache>
            </c:strRef>
          </c:cat>
          <c:val>
            <c:numRef>
              <c:f>'Tareas Mantenimiento del hogar '!$Q$17:$Q$23</c:f>
              <c:numCache>
                <c:formatCode>0.00%</c:formatCode>
                <c:ptCount val="7"/>
                <c:pt idx="0">
                  <c:v>0.37642928089995886</c:v>
                </c:pt>
                <c:pt idx="1">
                  <c:v>0.23274028884043924</c:v>
                </c:pt>
                <c:pt idx="2">
                  <c:v>0.17438430761271598</c:v>
                </c:pt>
                <c:pt idx="3">
                  <c:v>7.2024223448773253E-2</c:v>
                </c:pt>
                <c:pt idx="4">
                  <c:v>6.3478492618858059E-2</c:v>
                </c:pt>
                <c:pt idx="5">
                  <c:v>4.9366250886039437E-2</c:v>
                </c:pt>
                <c:pt idx="6">
                  <c:v>3.1577155693215953E-2</c:v>
                </c:pt>
              </c:numCache>
            </c:numRef>
          </c:val>
        </c:ser>
        <c:gapWidth val="233"/>
        <c:overlap val="9"/>
        <c:axId val="36592640"/>
        <c:axId val="36602624"/>
      </c:barChart>
      <c:catAx>
        <c:axId val="36592640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C"/>
          </a:p>
        </c:txPr>
        <c:crossAx val="36602624"/>
        <c:crosses val="autoZero"/>
        <c:auto val="1"/>
        <c:lblAlgn val="ctr"/>
        <c:lblOffset val="100"/>
      </c:catAx>
      <c:valAx>
        <c:axId val="36602624"/>
        <c:scaling>
          <c:orientation val="minMax"/>
        </c:scaling>
        <c:delete val="1"/>
        <c:axPos val="l"/>
        <c:numFmt formatCode="0.00%" sourceLinked="1"/>
        <c:majorTickMark val="none"/>
        <c:tickLblPos val="none"/>
        <c:crossAx val="365926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es-EC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C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'Tareas Cuidado de ropa'!$S$16</c:f>
              <c:strCache>
                <c:ptCount val="1"/>
                <c:pt idx="0">
                  <c:v>2010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dPt>
            <c:idx val="0"/>
            <c:spPr>
              <a:solidFill>
                <a:schemeClr val="accent4"/>
              </a:solidFill>
              <a:ln>
                <a:noFill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C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'Tareas Cuidado de ropa'!$R$17:$R$19</c:f>
              <c:strCache>
                <c:ptCount val="3"/>
                <c:pt idx="0">
                  <c:v>Lavar la ropa </c:v>
                </c:pt>
                <c:pt idx="1">
                  <c:v>Doblar y/o guardar la ropa</c:v>
                </c:pt>
                <c:pt idx="2">
                  <c:v>Planchar la ropa</c:v>
                </c:pt>
              </c:strCache>
            </c:strRef>
          </c:cat>
          <c:val>
            <c:numRef>
              <c:f>'Tareas Cuidado de ropa'!$S$17:$S$19</c:f>
              <c:numCache>
                <c:formatCode>0.00%</c:formatCode>
                <c:ptCount val="3"/>
                <c:pt idx="0">
                  <c:v>0.64162466975829702</c:v>
                </c:pt>
                <c:pt idx="1">
                  <c:v>0.20130702134888848</c:v>
                </c:pt>
                <c:pt idx="2">
                  <c:v>0.15706830889281501</c:v>
                </c:pt>
              </c:numCache>
            </c:numRef>
          </c:val>
        </c:ser>
        <c:gapWidth val="219"/>
        <c:overlap val="-27"/>
        <c:axId val="36972416"/>
        <c:axId val="36973952"/>
      </c:barChart>
      <c:catAx>
        <c:axId val="36972416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C"/>
          </a:p>
        </c:txPr>
        <c:crossAx val="36973952"/>
        <c:crosses val="autoZero"/>
        <c:auto val="1"/>
        <c:lblAlgn val="ctr"/>
        <c:lblOffset val="100"/>
      </c:catAx>
      <c:valAx>
        <c:axId val="36973952"/>
        <c:scaling>
          <c:orientation val="minMax"/>
        </c:scaling>
        <c:delete val="1"/>
        <c:axPos val="l"/>
        <c:numFmt formatCode="0.00%" sourceLinked="1"/>
        <c:majorTickMark val="none"/>
        <c:tickLblPos val="none"/>
        <c:crossAx val="369724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es-EC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FDC6F22-2771-46A7-9159-2D3DBDBBEB40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EC"/>
        </a:p>
      </dgm:t>
    </dgm:pt>
    <dgm:pt modelId="{45FAB9E6-FF03-409F-9CEA-F388A800A249}">
      <dgm:prSet phldrT="[Texto]" custT="1"/>
      <dgm:spPr/>
      <dgm:t>
        <a:bodyPr/>
        <a:lstStyle/>
        <a:p>
          <a:r>
            <a:rPr lang="es-EC" sz="2800" b="1" dirty="0" smtClean="0"/>
            <a:t>En el propio hogar</a:t>
          </a:r>
          <a:endParaRPr lang="es-EC" sz="2800" b="1" dirty="0"/>
        </a:p>
      </dgm:t>
    </dgm:pt>
    <dgm:pt modelId="{8E5C62D1-A2D9-4843-A926-9DBBFCBDF3C0}" type="parTrans" cxnId="{BAFD95A4-7986-4103-BD4A-ECDBC627244D}">
      <dgm:prSet/>
      <dgm:spPr/>
      <dgm:t>
        <a:bodyPr/>
        <a:lstStyle/>
        <a:p>
          <a:endParaRPr lang="es-EC" b="1"/>
        </a:p>
      </dgm:t>
    </dgm:pt>
    <dgm:pt modelId="{B792E467-6057-447B-A2B0-C892EEA7E392}" type="sibTrans" cxnId="{BAFD95A4-7986-4103-BD4A-ECDBC627244D}">
      <dgm:prSet/>
      <dgm:spPr/>
      <dgm:t>
        <a:bodyPr/>
        <a:lstStyle/>
        <a:p>
          <a:endParaRPr lang="es-EC" b="1"/>
        </a:p>
      </dgm:t>
    </dgm:pt>
    <dgm:pt modelId="{F4B9FEF9-C5E0-4969-831C-2DB67427AFEA}">
      <dgm:prSet phldrT="[Texto]" custT="1"/>
      <dgm:spPr/>
      <dgm:t>
        <a:bodyPr/>
        <a:lstStyle/>
        <a:p>
          <a:r>
            <a:rPr lang="es-EC" sz="2800" b="1" dirty="0" smtClean="0"/>
            <a:t>Para otros hogares</a:t>
          </a:r>
          <a:endParaRPr lang="es-EC" sz="2800" b="1" dirty="0"/>
        </a:p>
      </dgm:t>
    </dgm:pt>
    <dgm:pt modelId="{B3BB2590-B8C5-41EF-9F24-BA7891BC0C67}" type="parTrans" cxnId="{66B4B310-F379-43A2-B43C-635230B3F15F}">
      <dgm:prSet/>
      <dgm:spPr/>
      <dgm:t>
        <a:bodyPr/>
        <a:lstStyle/>
        <a:p>
          <a:endParaRPr lang="es-EC" b="1"/>
        </a:p>
      </dgm:t>
    </dgm:pt>
    <dgm:pt modelId="{E67FEB4F-F35C-4714-A2A1-01F323081B4E}" type="sibTrans" cxnId="{66B4B310-F379-43A2-B43C-635230B3F15F}">
      <dgm:prSet/>
      <dgm:spPr/>
      <dgm:t>
        <a:bodyPr/>
        <a:lstStyle/>
        <a:p>
          <a:endParaRPr lang="es-EC" b="1"/>
        </a:p>
      </dgm:t>
    </dgm:pt>
    <dgm:pt modelId="{4CF4A90A-7512-4086-BA17-482D5161BBF7}">
      <dgm:prSet phldrT="[Texto]" custT="1"/>
      <dgm:spPr/>
      <dgm:t>
        <a:bodyPr/>
        <a:lstStyle/>
        <a:p>
          <a:r>
            <a:rPr lang="es-EC" sz="2800" b="1" dirty="0" smtClean="0"/>
            <a:t>Para la comunidad y trabajo voluntario</a:t>
          </a:r>
          <a:endParaRPr lang="es-EC" sz="2800" b="1" dirty="0"/>
        </a:p>
      </dgm:t>
    </dgm:pt>
    <dgm:pt modelId="{A520A751-ACB5-4235-81AA-954A27F043DD}" type="parTrans" cxnId="{94A1781A-87A2-406E-A6F7-702CF00E52E6}">
      <dgm:prSet/>
      <dgm:spPr/>
      <dgm:t>
        <a:bodyPr/>
        <a:lstStyle/>
        <a:p>
          <a:endParaRPr lang="es-EC" b="1"/>
        </a:p>
      </dgm:t>
    </dgm:pt>
    <dgm:pt modelId="{73506EFC-8C16-4A5C-8C1F-23429F844864}" type="sibTrans" cxnId="{94A1781A-87A2-406E-A6F7-702CF00E52E6}">
      <dgm:prSet/>
      <dgm:spPr/>
      <dgm:t>
        <a:bodyPr/>
        <a:lstStyle/>
        <a:p>
          <a:endParaRPr lang="es-EC" b="1"/>
        </a:p>
      </dgm:t>
    </dgm:pt>
    <dgm:pt modelId="{A94AD89A-D85B-444A-8291-3F1A20F74B77}" type="pres">
      <dgm:prSet presAssocID="{4FDC6F22-2771-46A7-9159-2D3DBDBBEB40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EC"/>
        </a:p>
      </dgm:t>
    </dgm:pt>
    <dgm:pt modelId="{B455B681-56C0-4D10-916B-54BF049FFEF6}" type="pres">
      <dgm:prSet presAssocID="{4FDC6F22-2771-46A7-9159-2D3DBDBBEB40}" presName="Name1" presStyleCnt="0"/>
      <dgm:spPr/>
    </dgm:pt>
    <dgm:pt modelId="{9FA572C7-9C72-4706-B138-02C404771E65}" type="pres">
      <dgm:prSet presAssocID="{4FDC6F22-2771-46A7-9159-2D3DBDBBEB40}" presName="cycle" presStyleCnt="0"/>
      <dgm:spPr/>
    </dgm:pt>
    <dgm:pt modelId="{B4B3B41B-A8C1-4B87-9F4D-E4B0014362A2}" type="pres">
      <dgm:prSet presAssocID="{4FDC6F22-2771-46A7-9159-2D3DBDBBEB40}" presName="srcNode" presStyleLbl="node1" presStyleIdx="0" presStyleCnt="3"/>
      <dgm:spPr/>
    </dgm:pt>
    <dgm:pt modelId="{937D1347-7292-4CC9-AFCC-30AF76FDA4BD}" type="pres">
      <dgm:prSet presAssocID="{4FDC6F22-2771-46A7-9159-2D3DBDBBEB40}" presName="conn" presStyleLbl="parChTrans1D2" presStyleIdx="0" presStyleCnt="1"/>
      <dgm:spPr/>
      <dgm:t>
        <a:bodyPr/>
        <a:lstStyle/>
        <a:p>
          <a:endParaRPr lang="es-EC"/>
        </a:p>
      </dgm:t>
    </dgm:pt>
    <dgm:pt modelId="{36290B59-922A-4EF6-B44A-1EBE686C3423}" type="pres">
      <dgm:prSet presAssocID="{4FDC6F22-2771-46A7-9159-2D3DBDBBEB40}" presName="extraNode" presStyleLbl="node1" presStyleIdx="0" presStyleCnt="3"/>
      <dgm:spPr/>
    </dgm:pt>
    <dgm:pt modelId="{82DACB2F-4C4B-41C9-B158-6FAC5DD0D87D}" type="pres">
      <dgm:prSet presAssocID="{4FDC6F22-2771-46A7-9159-2D3DBDBBEB40}" presName="dstNode" presStyleLbl="node1" presStyleIdx="0" presStyleCnt="3"/>
      <dgm:spPr/>
    </dgm:pt>
    <dgm:pt modelId="{EFD76299-2ECE-4B11-9334-5A9A554A296B}" type="pres">
      <dgm:prSet presAssocID="{45FAB9E6-FF03-409F-9CEA-F388A800A249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D2535861-E7D8-4C41-AD36-D0551CF2D4D1}" type="pres">
      <dgm:prSet presAssocID="{45FAB9E6-FF03-409F-9CEA-F388A800A249}" presName="accent_1" presStyleCnt="0"/>
      <dgm:spPr/>
    </dgm:pt>
    <dgm:pt modelId="{2B96BEB2-66FC-4133-8F5D-6BD97435BE49}" type="pres">
      <dgm:prSet presAssocID="{45FAB9E6-FF03-409F-9CEA-F388A800A249}" presName="accentRepeatNode" presStyleLbl="solidFgAcc1" presStyleIdx="0" presStyleCnt="3"/>
      <dgm:spPr/>
    </dgm:pt>
    <dgm:pt modelId="{87435DA9-9F81-4DC4-BF5E-67C80199E308}" type="pres">
      <dgm:prSet presAssocID="{F4B9FEF9-C5E0-4969-831C-2DB67427AFEA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EF4EC0BC-0A86-4A47-AC1D-512025181053}" type="pres">
      <dgm:prSet presAssocID="{F4B9FEF9-C5E0-4969-831C-2DB67427AFEA}" presName="accent_2" presStyleCnt="0"/>
      <dgm:spPr/>
    </dgm:pt>
    <dgm:pt modelId="{11246E07-0C46-4FEB-B854-C98C82A7FEAC}" type="pres">
      <dgm:prSet presAssocID="{F4B9FEF9-C5E0-4969-831C-2DB67427AFEA}" presName="accentRepeatNode" presStyleLbl="solidFgAcc1" presStyleIdx="1" presStyleCnt="3"/>
      <dgm:spPr/>
    </dgm:pt>
    <dgm:pt modelId="{972185C7-95F4-41F7-92CD-1AF0D5470451}" type="pres">
      <dgm:prSet presAssocID="{4CF4A90A-7512-4086-BA17-482D5161BBF7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AEA762F0-9AC0-4B9C-BEA4-5E672606C34C}" type="pres">
      <dgm:prSet presAssocID="{4CF4A90A-7512-4086-BA17-482D5161BBF7}" presName="accent_3" presStyleCnt="0"/>
      <dgm:spPr/>
    </dgm:pt>
    <dgm:pt modelId="{CFE343F3-C6FA-4A2A-B7DF-BA2882FDFA98}" type="pres">
      <dgm:prSet presAssocID="{4CF4A90A-7512-4086-BA17-482D5161BBF7}" presName="accentRepeatNode" presStyleLbl="solidFgAcc1" presStyleIdx="2" presStyleCnt="3"/>
      <dgm:spPr/>
    </dgm:pt>
  </dgm:ptLst>
  <dgm:cxnLst>
    <dgm:cxn modelId="{E9689019-454D-474E-9ECE-D5212C34C086}" type="presOf" srcId="{4CF4A90A-7512-4086-BA17-482D5161BBF7}" destId="{972185C7-95F4-41F7-92CD-1AF0D5470451}" srcOrd="0" destOrd="0" presId="urn:microsoft.com/office/officeart/2008/layout/VerticalCurvedList"/>
    <dgm:cxn modelId="{66B4B310-F379-43A2-B43C-635230B3F15F}" srcId="{4FDC6F22-2771-46A7-9159-2D3DBDBBEB40}" destId="{F4B9FEF9-C5E0-4969-831C-2DB67427AFEA}" srcOrd="1" destOrd="0" parTransId="{B3BB2590-B8C5-41EF-9F24-BA7891BC0C67}" sibTransId="{E67FEB4F-F35C-4714-A2A1-01F323081B4E}"/>
    <dgm:cxn modelId="{94A1781A-87A2-406E-A6F7-702CF00E52E6}" srcId="{4FDC6F22-2771-46A7-9159-2D3DBDBBEB40}" destId="{4CF4A90A-7512-4086-BA17-482D5161BBF7}" srcOrd="2" destOrd="0" parTransId="{A520A751-ACB5-4235-81AA-954A27F043DD}" sibTransId="{73506EFC-8C16-4A5C-8C1F-23429F844864}"/>
    <dgm:cxn modelId="{166257E6-7F7B-4517-B925-0295AACCC9CE}" type="presOf" srcId="{B792E467-6057-447B-A2B0-C892EEA7E392}" destId="{937D1347-7292-4CC9-AFCC-30AF76FDA4BD}" srcOrd="0" destOrd="0" presId="urn:microsoft.com/office/officeart/2008/layout/VerticalCurvedList"/>
    <dgm:cxn modelId="{9EF1BD32-B491-45B7-8C11-0BD46C6D840B}" type="presOf" srcId="{F4B9FEF9-C5E0-4969-831C-2DB67427AFEA}" destId="{87435DA9-9F81-4DC4-BF5E-67C80199E308}" srcOrd="0" destOrd="0" presId="urn:microsoft.com/office/officeart/2008/layout/VerticalCurvedList"/>
    <dgm:cxn modelId="{16483F99-1B0C-4ACE-9B30-116659B39E42}" type="presOf" srcId="{45FAB9E6-FF03-409F-9CEA-F388A800A249}" destId="{EFD76299-2ECE-4B11-9334-5A9A554A296B}" srcOrd="0" destOrd="0" presId="urn:microsoft.com/office/officeart/2008/layout/VerticalCurvedList"/>
    <dgm:cxn modelId="{BAFD95A4-7986-4103-BD4A-ECDBC627244D}" srcId="{4FDC6F22-2771-46A7-9159-2D3DBDBBEB40}" destId="{45FAB9E6-FF03-409F-9CEA-F388A800A249}" srcOrd="0" destOrd="0" parTransId="{8E5C62D1-A2D9-4843-A926-9DBBFCBDF3C0}" sibTransId="{B792E467-6057-447B-A2B0-C892EEA7E392}"/>
    <dgm:cxn modelId="{7813D8AC-9C89-4930-950F-E1D1B5B1026D}" type="presOf" srcId="{4FDC6F22-2771-46A7-9159-2D3DBDBBEB40}" destId="{A94AD89A-D85B-444A-8291-3F1A20F74B77}" srcOrd="0" destOrd="0" presId="urn:microsoft.com/office/officeart/2008/layout/VerticalCurvedList"/>
    <dgm:cxn modelId="{1057F060-3494-4619-AAF6-CA14D500E314}" type="presParOf" srcId="{A94AD89A-D85B-444A-8291-3F1A20F74B77}" destId="{B455B681-56C0-4D10-916B-54BF049FFEF6}" srcOrd="0" destOrd="0" presId="urn:microsoft.com/office/officeart/2008/layout/VerticalCurvedList"/>
    <dgm:cxn modelId="{8AE7E605-BE9D-4FED-95A4-8553C31097F7}" type="presParOf" srcId="{B455B681-56C0-4D10-916B-54BF049FFEF6}" destId="{9FA572C7-9C72-4706-B138-02C404771E65}" srcOrd="0" destOrd="0" presId="urn:microsoft.com/office/officeart/2008/layout/VerticalCurvedList"/>
    <dgm:cxn modelId="{B55E961C-12AA-41BA-91F8-CF92AB6496B0}" type="presParOf" srcId="{9FA572C7-9C72-4706-B138-02C404771E65}" destId="{B4B3B41B-A8C1-4B87-9F4D-E4B0014362A2}" srcOrd="0" destOrd="0" presId="urn:microsoft.com/office/officeart/2008/layout/VerticalCurvedList"/>
    <dgm:cxn modelId="{902A4B7B-C3E4-4A53-8635-13B3EDB3B3FC}" type="presParOf" srcId="{9FA572C7-9C72-4706-B138-02C404771E65}" destId="{937D1347-7292-4CC9-AFCC-30AF76FDA4BD}" srcOrd="1" destOrd="0" presId="urn:microsoft.com/office/officeart/2008/layout/VerticalCurvedList"/>
    <dgm:cxn modelId="{2E2C0447-E38F-41F7-853A-07C51062DBFB}" type="presParOf" srcId="{9FA572C7-9C72-4706-B138-02C404771E65}" destId="{36290B59-922A-4EF6-B44A-1EBE686C3423}" srcOrd="2" destOrd="0" presId="urn:microsoft.com/office/officeart/2008/layout/VerticalCurvedList"/>
    <dgm:cxn modelId="{69075D3A-2D22-482D-8BA2-B243325EFF53}" type="presParOf" srcId="{9FA572C7-9C72-4706-B138-02C404771E65}" destId="{82DACB2F-4C4B-41C9-B158-6FAC5DD0D87D}" srcOrd="3" destOrd="0" presId="urn:microsoft.com/office/officeart/2008/layout/VerticalCurvedList"/>
    <dgm:cxn modelId="{A3DED5D4-CDAD-43E3-A5B7-521944338A12}" type="presParOf" srcId="{B455B681-56C0-4D10-916B-54BF049FFEF6}" destId="{EFD76299-2ECE-4B11-9334-5A9A554A296B}" srcOrd="1" destOrd="0" presId="urn:microsoft.com/office/officeart/2008/layout/VerticalCurvedList"/>
    <dgm:cxn modelId="{8344CFA1-832A-46D9-A629-1FE01BFE2D00}" type="presParOf" srcId="{B455B681-56C0-4D10-916B-54BF049FFEF6}" destId="{D2535861-E7D8-4C41-AD36-D0551CF2D4D1}" srcOrd="2" destOrd="0" presId="urn:microsoft.com/office/officeart/2008/layout/VerticalCurvedList"/>
    <dgm:cxn modelId="{21992894-8E46-4251-AEBA-08F5BB4E69D5}" type="presParOf" srcId="{D2535861-E7D8-4C41-AD36-D0551CF2D4D1}" destId="{2B96BEB2-66FC-4133-8F5D-6BD97435BE49}" srcOrd="0" destOrd="0" presId="urn:microsoft.com/office/officeart/2008/layout/VerticalCurvedList"/>
    <dgm:cxn modelId="{42155500-D3C2-4077-A9C8-00D5790E0622}" type="presParOf" srcId="{B455B681-56C0-4D10-916B-54BF049FFEF6}" destId="{87435DA9-9F81-4DC4-BF5E-67C80199E308}" srcOrd="3" destOrd="0" presId="urn:microsoft.com/office/officeart/2008/layout/VerticalCurvedList"/>
    <dgm:cxn modelId="{5E805D47-37A3-4999-A1D7-3C0C53826660}" type="presParOf" srcId="{B455B681-56C0-4D10-916B-54BF049FFEF6}" destId="{EF4EC0BC-0A86-4A47-AC1D-512025181053}" srcOrd="4" destOrd="0" presId="urn:microsoft.com/office/officeart/2008/layout/VerticalCurvedList"/>
    <dgm:cxn modelId="{1636A794-BF45-437C-A857-D948EB18FE45}" type="presParOf" srcId="{EF4EC0BC-0A86-4A47-AC1D-512025181053}" destId="{11246E07-0C46-4FEB-B854-C98C82A7FEAC}" srcOrd="0" destOrd="0" presId="urn:microsoft.com/office/officeart/2008/layout/VerticalCurvedList"/>
    <dgm:cxn modelId="{BC45CC93-3D4E-495C-AC2E-7A78DB4CEDB2}" type="presParOf" srcId="{B455B681-56C0-4D10-916B-54BF049FFEF6}" destId="{972185C7-95F4-41F7-92CD-1AF0D5470451}" srcOrd="5" destOrd="0" presId="urn:microsoft.com/office/officeart/2008/layout/VerticalCurvedList"/>
    <dgm:cxn modelId="{85E6E8BF-5F9F-4761-B1E4-D77C7D61B480}" type="presParOf" srcId="{B455B681-56C0-4D10-916B-54BF049FFEF6}" destId="{AEA762F0-9AC0-4B9C-BEA4-5E672606C34C}" srcOrd="6" destOrd="0" presId="urn:microsoft.com/office/officeart/2008/layout/VerticalCurvedList"/>
    <dgm:cxn modelId="{BE7FC804-56B3-4B37-94C0-5649FEB81B71}" type="presParOf" srcId="{AEA762F0-9AC0-4B9C-BEA4-5E672606C34C}" destId="{CFE343F3-C6FA-4A2A-B7DF-BA2882FDFA98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E28DB2-BDC6-4413-A88C-A82A88526A3A}" type="datetimeFigureOut">
              <a:rPr lang="es-EC" smtClean="0"/>
              <a:pPr/>
              <a:t>23/01/2015</a:t>
            </a:fld>
            <a:endParaRPr lang="es-EC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F0640C-EFA4-4F4E-87DF-E7C876DC2190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xmlns="" val="6167218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C69292-8FC1-4453-8EBB-3684567E0E9B}" type="datetimeFigureOut">
              <a:rPr lang="es-EC" smtClean="0"/>
              <a:pPr/>
              <a:t>23/01/2015</a:t>
            </a:fld>
            <a:endParaRPr lang="es-EC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044575" y="1233488"/>
            <a:ext cx="4708525" cy="3333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C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79768" y="4751983"/>
            <a:ext cx="5438140" cy="388798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A71771-706F-4A0A-921C-A3E1265F49FA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xmlns="" val="40728820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A71771-706F-4A0A-921C-A3E1265F49FA}" type="slidenum">
              <a:rPr lang="es-EC" smtClean="0"/>
              <a:pPr/>
              <a:t>1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xmlns="" val="39427942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C" altLang="en-US" dirty="0" smtClean="0"/>
          </a:p>
        </p:txBody>
      </p:sp>
      <p:sp>
        <p:nvSpPr>
          <p:cNvPr id="1638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B0D6670-9DA4-4804-99D7-8CDEEB73EFF9}" type="slidenum">
              <a:rPr lang="es-EC" altLang="en-US"/>
              <a:pPr/>
              <a:t>16</a:t>
            </a:fld>
            <a:endParaRPr lang="es-EC" altLang="en-US"/>
          </a:p>
        </p:txBody>
      </p:sp>
    </p:spTree>
    <p:extLst>
      <p:ext uri="{BB962C8B-B14F-4D97-AF65-F5344CB8AC3E}">
        <p14:creationId xmlns:p14="http://schemas.microsoft.com/office/powerpoint/2010/main" xmlns="" val="8268040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C" altLang="en-US" dirty="0" smtClean="0"/>
          </a:p>
        </p:txBody>
      </p:sp>
      <p:sp>
        <p:nvSpPr>
          <p:cNvPr id="1638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B0D6670-9DA4-4804-99D7-8CDEEB73EFF9}" type="slidenum">
              <a:rPr lang="es-EC" altLang="en-US"/>
              <a:pPr/>
              <a:t>17</a:t>
            </a:fld>
            <a:endParaRPr lang="es-EC" altLang="en-US"/>
          </a:p>
        </p:txBody>
      </p:sp>
    </p:spTree>
    <p:extLst>
      <p:ext uri="{BB962C8B-B14F-4D97-AF65-F5344CB8AC3E}">
        <p14:creationId xmlns:p14="http://schemas.microsoft.com/office/powerpoint/2010/main" xmlns="" val="5859041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C" altLang="en-US" dirty="0" smtClean="0"/>
          </a:p>
        </p:txBody>
      </p:sp>
      <p:sp>
        <p:nvSpPr>
          <p:cNvPr id="1638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B0D6670-9DA4-4804-99D7-8CDEEB73EFF9}" type="slidenum">
              <a:rPr lang="es-EC" altLang="en-US"/>
              <a:pPr/>
              <a:t>18</a:t>
            </a:fld>
            <a:endParaRPr lang="es-EC" altLang="en-US"/>
          </a:p>
        </p:txBody>
      </p:sp>
    </p:spTree>
    <p:extLst>
      <p:ext uri="{BB962C8B-B14F-4D97-AF65-F5344CB8AC3E}">
        <p14:creationId xmlns:p14="http://schemas.microsoft.com/office/powerpoint/2010/main" xmlns="" val="1848767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Marcador de imagen d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Marcador de nota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C" altLang="es-EC" smtClean="0"/>
          </a:p>
        </p:txBody>
      </p:sp>
      <p:sp>
        <p:nvSpPr>
          <p:cNvPr id="24580" name="Marca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EE3CEE9-D531-4FD7-A4F5-78D20ED31256}" type="slidenum">
              <a:rPr lang="es-EC" altLang="es-EC"/>
              <a:pPr/>
              <a:t>26</a:t>
            </a:fld>
            <a:endParaRPr lang="es-EC" altLang="es-EC"/>
          </a:p>
        </p:txBody>
      </p:sp>
    </p:spTree>
    <p:extLst>
      <p:ext uri="{BB962C8B-B14F-4D97-AF65-F5344CB8AC3E}">
        <p14:creationId xmlns:p14="http://schemas.microsoft.com/office/powerpoint/2010/main" xmlns="" val="18058446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B1D48-FF7A-4A24-A1C3-18344C0EA598}" type="slidenum">
              <a:rPr lang="es-EC" altLang="es-EC" smtClean="0"/>
              <a:pPr/>
              <a:t>28</a:t>
            </a:fld>
            <a:endParaRPr lang="es-EC" altLang="es-EC"/>
          </a:p>
        </p:txBody>
      </p:sp>
    </p:spTree>
    <p:extLst>
      <p:ext uri="{BB962C8B-B14F-4D97-AF65-F5344CB8AC3E}">
        <p14:creationId xmlns:p14="http://schemas.microsoft.com/office/powerpoint/2010/main" xmlns="" val="218822713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B1D48-FF7A-4A24-A1C3-18344C0EA598}" type="slidenum">
              <a:rPr lang="es-EC" altLang="es-EC" smtClean="0"/>
              <a:pPr/>
              <a:t>31</a:t>
            </a:fld>
            <a:endParaRPr lang="es-EC" altLang="es-EC"/>
          </a:p>
        </p:txBody>
      </p:sp>
    </p:spTree>
    <p:extLst>
      <p:ext uri="{BB962C8B-B14F-4D97-AF65-F5344CB8AC3E}">
        <p14:creationId xmlns:p14="http://schemas.microsoft.com/office/powerpoint/2010/main" xmlns="" val="207546969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B1D48-FF7A-4A24-A1C3-18344C0EA598}" type="slidenum">
              <a:rPr lang="es-EC" altLang="es-EC" smtClean="0"/>
              <a:pPr/>
              <a:t>32</a:t>
            </a:fld>
            <a:endParaRPr lang="es-EC" altLang="es-EC"/>
          </a:p>
        </p:txBody>
      </p:sp>
    </p:spTree>
    <p:extLst>
      <p:ext uri="{BB962C8B-B14F-4D97-AF65-F5344CB8AC3E}">
        <p14:creationId xmlns:p14="http://schemas.microsoft.com/office/powerpoint/2010/main" xmlns="" val="294053923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B1D48-FF7A-4A24-A1C3-18344C0EA598}" type="slidenum">
              <a:rPr lang="es-EC" altLang="es-EC" smtClean="0"/>
              <a:pPr/>
              <a:t>33</a:t>
            </a:fld>
            <a:endParaRPr lang="es-EC" altLang="es-EC"/>
          </a:p>
        </p:txBody>
      </p:sp>
    </p:spTree>
    <p:extLst>
      <p:ext uri="{BB962C8B-B14F-4D97-AF65-F5344CB8AC3E}">
        <p14:creationId xmlns:p14="http://schemas.microsoft.com/office/powerpoint/2010/main" xmlns="" val="260858998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B1D48-FF7A-4A24-A1C3-18344C0EA598}" type="slidenum">
              <a:rPr lang="es-EC" altLang="es-EC" smtClean="0"/>
              <a:pPr/>
              <a:t>36</a:t>
            </a:fld>
            <a:endParaRPr lang="es-EC" altLang="es-EC"/>
          </a:p>
        </p:txBody>
      </p:sp>
    </p:spTree>
    <p:extLst>
      <p:ext uri="{BB962C8B-B14F-4D97-AF65-F5344CB8AC3E}">
        <p14:creationId xmlns:p14="http://schemas.microsoft.com/office/powerpoint/2010/main" xmlns="" val="365130624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B1D48-FF7A-4A24-A1C3-18344C0EA598}" type="slidenum">
              <a:rPr lang="es-EC" altLang="es-EC" smtClean="0"/>
              <a:pPr/>
              <a:t>37</a:t>
            </a:fld>
            <a:endParaRPr lang="es-EC" altLang="es-EC"/>
          </a:p>
        </p:txBody>
      </p:sp>
    </p:spTree>
    <p:extLst>
      <p:ext uri="{BB962C8B-B14F-4D97-AF65-F5344CB8AC3E}">
        <p14:creationId xmlns:p14="http://schemas.microsoft.com/office/powerpoint/2010/main" xmlns="" val="13723809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A71771-706F-4A0A-921C-A3E1265F49FA}" type="slidenum">
              <a:rPr lang="es-EC" smtClean="0">
                <a:solidFill>
                  <a:prstClr val="black"/>
                </a:solidFill>
              </a:rPr>
              <a:pPr/>
              <a:t>4</a:t>
            </a:fld>
            <a:endParaRPr lang="es-EC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2171031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B1D48-FF7A-4A24-A1C3-18344C0EA598}" type="slidenum">
              <a:rPr lang="es-EC" altLang="es-EC" smtClean="0"/>
              <a:pPr/>
              <a:t>38</a:t>
            </a:fld>
            <a:endParaRPr lang="es-EC" altLang="es-EC"/>
          </a:p>
        </p:txBody>
      </p:sp>
    </p:spTree>
    <p:extLst>
      <p:ext uri="{BB962C8B-B14F-4D97-AF65-F5344CB8AC3E}">
        <p14:creationId xmlns:p14="http://schemas.microsoft.com/office/powerpoint/2010/main" xmlns="" val="864178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A71771-706F-4A0A-921C-A3E1265F49FA}" type="slidenum">
              <a:rPr lang="es-EC" smtClean="0">
                <a:solidFill>
                  <a:prstClr val="black"/>
                </a:solidFill>
              </a:rPr>
              <a:pPr/>
              <a:t>5</a:t>
            </a:fld>
            <a:endParaRPr lang="es-EC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606419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A71771-706F-4A0A-921C-A3E1265F49FA}" type="slidenum">
              <a:rPr lang="es-EC" smtClean="0">
                <a:solidFill>
                  <a:prstClr val="black"/>
                </a:solidFill>
              </a:rPr>
              <a:pPr/>
              <a:t>6</a:t>
            </a:fld>
            <a:endParaRPr lang="es-EC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054928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 algn="just">
              <a:buFont typeface="Wingdings" pitchFamily="2" charset="2"/>
              <a:buChar char="Ø"/>
            </a:pPr>
            <a:r>
              <a:rPr lang="es-ES_tradnl" altLang="es-EC" sz="1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Las cuentas satélites son un conjunto de cuadros que  describen en detalle la estructura y comportamiento de ciertas áreas o campos socio-económicos específicos, que la Contabilidad Nacional no puede describir.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es-EC" altLang="es-EC" sz="1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Es un instrumento que permite a los gobiernos conocer los macro indicadores que muestren la relevancia de un sector de estudio de la economía (aporte al Valor Agregado).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es-ES_tradnl" altLang="es-EC" sz="1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Utilizan las mismas reglas contables, los mismos sistemas de registro y cuadros utilizados en el Sistema de Cuentas.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es-ES_tradnl" altLang="es-EC" sz="1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Comparan los elementos monetarios con los físicos.</a:t>
            </a:r>
            <a:endParaRPr lang="es-ES_tradnl" altLang="es-EC" sz="1200" dirty="0" smtClean="0">
              <a:solidFill>
                <a:srgbClr val="0D55C9"/>
              </a:solidFill>
            </a:endParaRPr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A71771-706F-4A0A-921C-A3E1265F49FA}" type="slidenum">
              <a:rPr lang="es-EC" smtClean="0"/>
              <a:pPr/>
              <a:t>8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xmlns="" val="3795130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544513" y="800100"/>
            <a:ext cx="5649912" cy="3998913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FF1BB9-0966-4BBB-B961-A6F0CA95A966}" type="slidenum">
              <a:rPr lang="es-AR" smtClean="0">
                <a:solidFill>
                  <a:prstClr val="black"/>
                </a:solidFill>
              </a:rPr>
              <a:pPr>
                <a:defRPr/>
              </a:pPr>
              <a:t>10</a:t>
            </a:fld>
            <a:endParaRPr lang="es-A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061157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C" altLang="en-US" dirty="0" smtClean="0"/>
          </a:p>
        </p:txBody>
      </p:sp>
      <p:sp>
        <p:nvSpPr>
          <p:cNvPr id="1638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B0D6670-9DA4-4804-99D7-8CDEEB73EFF9}" type="slidenum">
              <a:rPr lang="es-EC" altLang="en-US">
                <a:solidFill>
                  <a:prstClr val="black"/>
                </a:solidFill>
              </a:rPr>
              <a:pPr/>
              <a:t>12</a:t>
            </a:fld>
            <a:endParaRPr lang="es-EC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475385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 algn="just">
              <a:buFont typeface="Wingdings" pitchFamily="2" charset="2"/>
              <a:buChar char="Ø"/>
            </a:pPr>
            <a:r>
              <a:rPr lang="es-ES_tradnl" altLang="es-EC" sz="1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Las cuentas satélites son un conjunto de cuadros que  describen en detalle la estructura y comportamiento de ciertas áreas o campos socio-económicos específicos, que la Contabilidad Nacional no puede describir.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es-EC" altLang="es-EC" sz="1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Es un instrumento que permite a los gobiernos conocer los macro indicadores que muestren la relevancia de un sector de estudio de la economía (aporte al Valor Agregado).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es-ES_tradnl" altLang="es-EC" sz="1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Utilizan las mismas reglas contables, los mismos sistemas de registro y cuadros utilizados en el Sistema de Cuentas.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es-ES_tradnl" altLang="es-EC" sz="1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Comparan los elementos monetarios con los físicos.</a:t>
            </a:r>
            <a:endParaRPr lang="es-ES_tradnl" altLang="es-EC" sz="1200" dirty="0" smtClean="0">
              <a:solidFill>
                <a:srgbClr val="0D55C9"/>
              </a:solidFill>
            </a:endParaRPr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A71771-706F-4A0A-921C-A3E1265F49FA}" type="slidenum">
              <a:rPr lang="es-EC" smtClean="0"/>
              <a:pPr/>
              <a:t>14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xmlns="" val="17844406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A71771-706F-4A0A-921C-A3E1265F49FA}" type="slidenum">
              <a:rPr lang="es-EC" smtClean="0"/>
              <a:pPr/>
              <a:t>15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xmlns="" val="21911144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877611" y="2572297"/>
            <a:ext cx="9946245" cy="1774919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755223" y="4692227"/>
            <a:ext cx="8191023" cy="211610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26C49-F01B-8B42-854D-2CF21A5A7356}" type="datetimeFigureOut">
              <a:rPr lang="es-ES"/>
              <a:pPr>
                <a:defRPr/>
              </a:pPr>
              <a:t>23/01/2015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2D4B56-F997-6D41-94F8-48604E23E6E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71934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2DEAE9-4EE8-CB4C-AF36-17FD8B810139}" type="datetimeFigureOut">
              <a:rPr lang="es-ES"/>
              <a:pPr>
                <a:defRPr/>
              </a:pPr>
              <a:t>23/01/2015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B484EC-0FDF-8847-980A-1B2B9EC7CF5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1515761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10021413" y="331606"/>
            <a:ext cx="3110232" cy="706517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90711" y="331606"/>
            <a:ext cx="9135674" cy="706517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F56933-F3AD-AC41-965E-F2AF59816002}" type="datetimeFigureOut">
              <a:rPr lang="es-ES"/>
              <a:pPr>
                <a:defRPr/>
              </a:pPr>
              <a:t>23/01/2015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804E4-574E-FD4E-9EB1-822CF860588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1760936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xavila\Desktop\presentacion cambios\contenido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69949" y="0"/>
            <a:ext cx="11971412" cy="855100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icio d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xavila\Desktop\presentacion cambios\header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1701463" cy="835818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col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xavila\Desktop\presentacion cambios\footer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6264"/>
            <a:ext cx="11701463" cy="835818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5C6762-A12D-684D-BD79-92728D545EF2}" type="datetimeFigureOut">
              <a:rPr lang="es-ES"/>
              <a:pPr>
                <a:defRPr/>
              </a:pPr>
              <a:t>23/01/2015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BFF9F0-D8D4-B449-85C1-B289F868A3B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13064578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24335" y="5320930"/>
            <a:ext cx="9946245" cy="1644579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24335" y="3509591"/>
            <a:ext cx="9946245" cy="18113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9CFB9D-92F1-0447-9E0C-73ED6A715A56}" type="datetimeFigureOut">
              <a:rPr lang="es-ES"/>
              <a:pPr>
                <a:defRPr/>
              </a:pPr>
              <a:t>23/01/2015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168C19-1518-C944-8BDA-4F6B76BCE4D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116946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90713" y="1932099"/>
            <a:ext cx="6122952" cy="546468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7008691" y="1932099"/>
            <a:ext cx="6122952" cy="546468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6C24E7-76E4-0F41-A49D-511C7F14A3D3}" type="datetimeFigureOut">
              <a:rPr lang="es-ES"/>
              <a:pPr>
                <a:defRPr/>
              </a:pPr>
              <a:t>23/01/2015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F4E8C0-25D4-AF49-83E5-0B5CB472160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4667772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85075" y="331604"/>
            <a:ext cx="10531318" cy="1380067"/>
          </a:xfrm>
        </p:spPr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85074" y="1853511"/>
            <a:ext cx="5170178" cy="77245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85074" y="2625960"/>
            <a:ext cx="5170178" cy="477081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5944184" y="1853511"/>
            <a:ext cx="5172209" cy="77245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5944184" y="2625960"/>
            <a:ext cx="5172209" cy="477081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2EDE49-F54B-6A40-B01F-BF3CAF658A8C}" type="datetimeFigureOut">
              <a:rPr lang="es-ES"/>
              <a:pPr>
                <a:defRPr/>
              </a:pPr>
              <a:t>23/01/2015</a:t>
            </a:fld>
            <a:endParaRPr lang="es-ES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7D5628-A5BE-184F-A8AD-F155D9E1A1E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5917054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A63728-14DF-CA4A-971C-9428947E66D4}" type="datetimeFigureOut">
              <a:rPr lang="es-ES"/>
              <a:pPr>
                <a:defRPr/>
              </a:pPr>
              <a:t>23/01/2015</a:t>
            </a:fld>
            <a:endParaRPr lang="es-ES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A913B-449D-A443-8EA1-8C02C11286B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11950724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272B09-DEA6-464D-9600-0FAB0172E634}" type="datetimeFigureOut">
              <a:rPr lang="es-ES"/>
              <a:pPr>
                <a:defRPr/>
              </a:pPr>
              <a:t>23/01/2015</a:t>
            </a:fld>
            <a:endParaRPr lang="es-ES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3B77F-9A65-164D-81D8-5323C78F06B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1857877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85074" y="329682"/>
            <a:ext cx="3849702" cy="140306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4949" y="329684"/>
            <a:ext cx="6541443" cy="706709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85074" y="1732752"/>
            <a:ext cx="3849702" cy="56640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C39772-6611-7140-85EF-053322798295}" type="datetimeFigureOut">
              <a:rPr lang="es-ES"/>
              <a:pPr>
                <a:defRPr/>
              </a:pPr>
              <a:t>23/01/2015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CF4651-7AC4-BA47-928D-91DF6BE24DD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8157677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93570" y="5796280"/>
            <a:ext cx="7020878" cy="68428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93570" y="739869"/>
            <a:ext cx="7020878" cy="496824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s-ES_tradnl" noProof="0" smtClean="0"/>
              <a:t>Arrastre la imagen al marcador de posición o haga clic en el icono para agregar</a:t>
            </a:r>
            <a:endParaRPr lang="es-E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293570" y="6480564"/>
            <a:ext cx="7020878" cy="97179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FC1AF3-DFC9-A24C-92DB-87B364960CA1}" type="datetimeFigureOut">
              <a:rPr lang="es-ES"/>
              <a:pPr>
                <a:defRPr/>
              </a:pPr>
              <a:t>23/01/2015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E2CEE6-0946-744F-BD9B-0549A7A6E23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995318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585788" y="331788"/>
            <a:ext cx="10529887" cy="1379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título del patrón</a:t>
            </a:r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585788" y="1931988"/>
            <a:ext cx="10529887" cy="546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585788" y="7673975"/>
            <a:ext cx="2728912" cy="441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A34784CA-3735-4A45-A4DF-F924E51C6334}" type="datetimeFigureOut">
              <a:rPr lang="es-ES"/>
              <a:pPr>
                <a:defRPr/>
              </a:pPr>
              <a:t>23/01/2015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997325" y="7673975"/>
            <a:ext cx="3706813" cy="441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386763" y="7673975"/>
            <a:ext cx="2728912" cy="441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A8D332D-260A-7045-971F-0D702E61E2E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16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4" Type="http://schemas.openxmlformats.org/officeDocument/2006/relationships/chart" Target="../charts/chart4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17.png"/><Relationship Id="rId7" Type="http://schemas.openxmlformats.org/officeDocument/2006/relationships/slide" Target="slide30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1.png"/><Relationship Id="rId5" Type="http://schemas.openxmlformats.org/officeDocument/2006/relationships/slide" Target="slide32.xml"/><Relationship Id="rId10" Type="http://schemas.openxmlformats.org/officeDocument/2006/relationships/slide" Target="slide31.xml"/><Relationship Id="rId4" Type="http://schemas.openxmlformats.org/officeDocument/2006/relationships/image" Target="../media/image20.png"/><Relationship Id="rId9" Type="http://schemas.openxmlformats.org/officeDocument/2006/relationships/slide" Target="slide3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7.png"/><Relationship Id="rId4" Type="http://schemas.openxmlformats.org/officeDocument/2006/relationships/slide" Target="slide29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5" Type="http://schemas.openxmlformats.org/officeDocument/2006/relationships/chart" Target="../charts/chart8.xml"/><Relationship Id="rId4" Type="http://schemas.openxmlformats.org/officeDocument/2006/relationships/image" Target="../media/image2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5" Type="http://schemas.openxmlformats.org/officeDocument/2006/relationships/chart" Target="../charts/chart9.xml"/><Relationship Id="rId4" Type="http://schemas.openxmlformats.org/officeDocument/2006/relationships/image" Target="../media/image20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slide" Target="slide36.xml"/><Relationship Id="rId3" Type="http://schemas.openxmlformats.org/officeDocument/2006/relationships/image" Target="../media/image27.png"/><Relationship Id="rId7" Type="http://schemas.openxmlformats.org/officeDocument/2006/relationships/image" Target="../media/image26.png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35.xml"/><Relationship Id="rId5" Type="http://schemas.openxmlformats.org/officeDocument/2006/relationships/image" Target="../media/image29.png"/><Relationship Id="rId10" Type="http://schemas.openxmlformats.org/officeDocument/2006/relationships/slide" Target="slide38.xml"/><Relationship Id="rId4" Type="http://schemas.openxmlformats.org/officeDocument/2006/relationships/image" Target="../media/image28.png"/><Relationship Id="rId9" Type="http://schemas.openxmlformats.org/officeDocument/2006/relationships/slide" Target="slide3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6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7.png"/><Relationship Id="rId4" Type="http://schemas.openxmlformats.org/officeDocument/2006/relationships/slide" Target="slide3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8.png"/><Relationship Id="rId4" Type="http://schemas.openxmlformats.org/officeDocument/2006/relationships/slide" Target="slide3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9.png"/><Relationship Id="rId4" Type="http://schemas.openxmlformats.org/officeDocument/2006/relationships/slide" Target="slide3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ec.gov.ec/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0.png"/><Relationship Id="rId4" Type="http://schemas.openxmlformats.org/officeDocument/2006/relationships/hyperlink" Target="mailto:inec@inec.gob.ec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6 CuadroTexto"/>
          <p:cNvSpPr txBox="1">
            <a:spLocks noChangeArrowheads="1"/>
          </p:cNvSpPr>
          <p:nvPr/>
        </p:nvSpPr>
        <p:spPr bwMode="auto">
          <a:xfrm>
            <a:off x="4914627" y="6026924"/>
            <a:ext cx="6481143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/>
            <a:r>
              <a:rPr lang="es-ES" sz="3200" b="1" dirty="0" smtClean="0">
                <a:latin typeface="Arial" charset="0"/>
                <a:cs typeface="Arial" charset="0"/>
              </a:rPr>
              <a:t>Cuentas Satélite del Trabajo no Remunerado de los Hogares</a:t>
            </a:r>
          </a:p>
          <a:p>
            <a:pPr algn="r"/>
            <a:r>
              <a:rPr lang="es-ES" sz="3200" b="1" dirty="0" smtClean="0">
                <a:latin typeface="Arial" charset="0"/>
                <a:cs typeface="Arial" charset="0"/>
              </a:rPr>
              <a:t>2007 - 2010</a:t>
            </a:r>
            <a:endParaRPr lang="es-ES" sz="3200" b="1" dirty="0">
              <a:latin typeface="Arial" charset="0"/>
              <a:cs typeface="Arial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-4734445" y="1637660"/>
            <a:ext cx="11881320" cy="7650851"/>
          </a:xfrm>
          <a:prstGeom prst="rect">
            <a:avLst/>
          </a:prstGeom>
          <a:blipFill dpi="0" rotWithShape="1">
            <a:blip r:embed="rId4" cstate="print">
              <a:alphaModFix amt="57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5" name="4 Rectángulo"/>
          <p:cNvSpPr/>
          <p:nvPr/>
        </p:nvSpPr>
        <p:spPr>
          <a:xfrm>
            <a:off x="7146875" y="3564136"/>
            <a:ext cx="3816424" cy="15121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pic>
        <p:nvPicPr>
          <p:cNvPr id="6" name="5 Imagen" descr="logoBlanco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019083" y="2556024"/>
            <a:ext cx="2189262" cy="62799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34456" y="7930850"/>
            <a:ext cx="1208985" cy="23916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C" sz="954" b="1" dirty="0"/>
              <a:t>Fuente</a:t>
            </a:r>
            <a:r>
              <a:rPr lang="es-EC" sz="954" dirty="0"/>
              <a:t>: CEPAL 2010 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-53925" y="1043856"/>
            <a:ext cx="69050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800" b="1" dirty="0"/>
              <a:t> ¿Cómo se dividen las actividades humanas?</a:t>
            </a:r>
          </a:p>
        </p:txBody>
      </p:sp>
      <p:sp>
        <p:nvSpPr>
          <p:cNvPr id="10" name="3 Rectángulo redondeado"/>
          <p:cNvSpPr/>
          <p:nvPr/>
        </p:nvSpPr>
        <p:spPr>
          <a:xfrm>
            <a:off x="150339" y="4184941"/>
            <a:ext cx="1598378" cy="1107387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03431" tIns="51716" rIns="103431" bIns="51716" rtlCol="0" anchor="ctr"/>
          <a:lstStyle/>
          <a:p>
            <a:pPr algn="ctr"/>
            <a:r>
              <a:rPr lang="es-EC" sz="2000" b="1" dirty="0">
                <a:solidFill>
                  <a:schemeClr val="tx1"/>
                </a:solidFill>
              </a:rPr>
              <a:t>Actividades Humanas</a:t>
            </a:r>
          </a:p>
        </p:txBody>
      </p:sp>
      <p:sp>
        <p:nvSpPr>
          <p:cNvPr id="20" name="9 CuadroTexto"/>
          <p:cNvSpPr txBox="1"/>
          <p:nvPr/>
        </p:nvSpPr>
        <p:spPr>
          <a:xfrm>
            <a:off x="6961043" y="1475904"/>
            <a:ext cx="2418080" cy="2432859"/>
          </a:xfrm>
          <a:prstGeom prst="roundRect">
            <a:avLst/>
          </a:prstGeom>
          <a:noFill/>
          <a:ln w="3175">
            <a:noFill/>
          </a:ln>
        </p:spPr>
        <p:txBody>
          <a:bodyPr wrap="square" lIns="74543" tIns="37272" rIns="74543" bIns="37272" rtlCol="0" anchor="ctr">
            <a:spAutoFit/>
          </a:bodyPr>
          <a:lstStyle/>
          <a:p>
            <a:pPr lvl="0">
              <a:buFont typeface="Wingdings" pitchFamily="2" charset="2"/>
              <a:buChar char="§"/>
            </a:pPr>
            <a:r>
              <a:rPr lang="es-EC" sz="1600" dirty="0"/>
              <a:t>Trabajadores Asalariados</a:t>
            </a:r>
          </a:p>
          <a:p>
            <a:pPr lvl="0">
              <a:buFont typeface="Wingdings" pitchFamily="2" charset="2"/>
              <a:buChar char="§"/>
            </a:pPr>
            <a:r>
              <a:rPr lang="es-EC" sz="1600" dirty="0"/>
              <a:t>Trabajadores Independientes:</a:t>
            </a:r>
          </a:p>
          <a:p>
            <a:pPr lvl="1">
              <a:buFont typeface="Wingdings" pitchFamily="2" charset="2"/>
              <a:buChar char="§"/>
            </a:pPr>
            <a:r>
              <a:rPr lang="es-EC" sz="1400" dirty="0"/>
              <a:t>Empleadores</a:t>
            </a:r>
          </a:p>
          <a:p>
            <a:pPr lvl="1">
              <a:buFont typeface="Wingdings" pitchFamily="2" charset="2"/>
              <a:buChar char="§"/>
            </a:pPr>
            <a:r>
              <a:rPr lang="es-EC" sz="1400" dirty="0"/>
              <a:t>Trabajadores por cuenta propia</a:t>
            </a:r>
          </a:p>
          <a:p>
            <a:pPr lvl="0">
              <a:buFont typeface="Wingdings" pitchFamily="2" charset="2"/>
              <a:buChar char="§"/>
            </a:pPr>
            <a:r>
              <a:rPr lang="es-EC" sz="1600" dirty="0"/>
              <a:t>Trabajadores no Remunerados (sin pago)</a:t>
            </a:r>
          </a:p>
        </p:txBody>
      </p:sp>
      <p:sp>
        <p:nvSpPr>
          <p:cNvPr id="22" name="11 CuadroTexto"/>
          <p:cNvSpPr txBox="1"/>
          <p:nvPr/>
        </p:nvSpPr>
        <p:spPr>
          <a:xfrm>
            <a:off x="6907845" y="4705756"/>
            <a:ext cx="2418080" cy="1666692"/>
          </a:xfrm>
          <a:prstGeom prst="roundRect">
            <a:avLst/>
          </a:prstGeom>
          <a:noFill/>
          <a:ln w="3175">
            <a:noFill/>
          </a:ln>
        </p:spPr>
        <p:txBody>
          <a:bodyPr wrap="square" lIns="74543" tIns="37272" rIns="74543" bIns="37272" rtlCol="0" anchor="ctr">
            <a:spAutoFit/>
          </a:bodyPr>
          <a:lstStyle/>
          <a:p>
            <a:pPr lvl="0">
              <a:buFont typeface="Wingdings" pitchFamily="2" charset="2"/>
              <a:buChar char="§"/>
            </a:pPr>
            <a:r>
              <a:rPr lang="es-EC" sz="1200" dirty="0"/>
              <a:t> Trabajo de los miembros del Hogar para uso final propio:</a:t>
            </a:r>
          </a:p>
          <a:p>
            <a:pPr lvl="1">
              <a:buFont typeface="Wingdings" pitchFamily="2" charset="2"/>
              <a:buChar char="§"/>
            </a:pPr>
            <a:r>
              <a:rPr lang="es-EC" sz="1100" dirty="0"/>
              <a:t>Servicio doméstico</a:t>
            </a:r>
          </a:p>
          <a:p>
            <a:pPr lvl="1">
              <a:buFont typeface="Wingdings" pitchFamily="2" charset="2"/>
              <a:buChar char="§"/>
            </a:pPr>
            <a:r>
              <a:rPr lang="es-EC" sz="1100" dirty="0"/>
              <a:t>Servicio de cuidado de personas</a:t>
            </a:r>
          </a:p>
          <a:p>
            <a:pPr lvl="0">
              <a:buFont typeface="Wingdings" pitchFamily="2" charset="2"/>
              <a:buChar char="§"/>
            </a:pPr>
            <a:r>
              <a:rPr lang="es-EC" sz="1200" dirty="0"/>
              <a:t>Trabajo para otros  Hogares y para la comunidad</a:t>
            </a:r>
          </a:p>
          <a:p>
            <a:pPr lvl="0">
              <a:buFont typeface="Wingdings" pitchFamily="2" charset="2"/>
              <a:buChar char="§"/>
            </a:pPr>
            <a:r>
              <a:rPr lang="es-EC" sz="1200" dirty="0"/>
              <a:t>Trabajo voluntario</a:t>
            </a:r>
          </a:p>
        </p:txBody>
      </p:sp>
      <p:sp>
        <p:nvSpPr>
          <p:cNvPr id="23" name="12 CuadroTexto"/>
          <p:cNvSpPr txBox="1"/>
          <p:nvPr/>
        </p:nvSpPr>
        <p:spPr>
          <a:xfrm>
            <a:off x="4431566" y="6454878"/>
            <a:ext cx="3075349" cy="1717770"/>
          </a:xfrm>
          <a:prstGeom prst="roundRect">
            <a:avLst/>
          </a:prstGeom>
          <a:noFill/>
          <a:ln w="3175">
            <a:noFill/>
          </a:ln>
        </p:spPr>
        <p:txBody>
          <a:bodyPr wrap="square" lIns="74543" tIns="37272" rIns="74543" bIns="37272" rtlCol="0" anchor="ctr">
            <a:spAutoFit/>
          </a:bodyPr>
          <a:lstStyle/>
          <a:p>
            <a:pPr fontAlgn="ctr">
              <a:buFont typeface="Wingdings" pitchFamily="2" charset="2"/>
              <a:buChar char="§"/>
            </a:pPr>
            <a:endParaRPr lang="es-EC" sz="1600" dirty="0"/>
          </a:p>
          <a:p>
            <a:pPr fontAlgn="ctr">
              <a:buFont typeface="Wingdings" pitchFamily="2" charset="2"/>
              <a:buChar char="§"/>
            </a:pPr>
            <a:r>
              <a:rPr lang="es-EC" sz="1600" dirty="0"/>
              <a:t>Estudio</a:t>
            </a:r>
          </a:p>
          <a:p>
            <a:pPr fontAlgn="ctr">
              <a:buFont typeface="Wingdings" pitchFamily="2" charset="2"/>
              <a:buChar char="§"/>
            </a:pPr>
            <a:r>
              <a:rPr lang="es-EC" sz="1600" dirty="0"/>
              <a:t>Convivencia Social</a:t>
            </a:r>
          </a:p>
          <a:p>
            <a:pPr fontAlgn="ctr">
              <a:buFont typeface="Wingdings" pitchFamily="2" charset="2"/>
              <a:buChar char="§"/>
            </a:pPr>
            <a:r>
              <a:rPr lang="es-EC" sz="1600" dirty="0"/>
              <a:t>Deportes y Ejercicio Físico</a:t>
            </a:r>
          </a:p>
          <a:p>
            <a:pPr fontAlgn="ctr">
              <a:buFont typeface="Wingdings" pitchFamily="2" charset="2"/>
              <a:buChar char="§"/>
            </a:pPr>
            <a:r>
              <a:rPr lang="es-EC" sz="1600" dirty="0"/>
              <a:t>Cuidado Personal, entre Otros </a:t>
            </a:r>
          </a:p>
          <a:p>
            <a:pPr fontAlgn="ctr">
              <a:buFont typeface="Wingdings" pitchFamily="2" charset="2"/>
              <a:buChar char="§"/>
            </a:pPr>
            <a:endParaRPr lang="es-EC" sz="1600" dirty="0"/>
          </a:p>
        </p:txBody>
      </p:sp>
      <p:sp>
        <p:nvSpPr>
          <p:cNvPr id="25" name="14 Abrir llave"/>
          <p:cNvSpPr/>
          <p:nvPr/>
        </p:nvSpPr>
        <p:spPr>
          <a:xfrm>
            <a:off x="4266555" y="6679170"/>
            <a:ext cx="186006" cy="1175297"/>
          </a:xfrm>
          <a:prstGeom prst="leftBrace">
            <a:avLst/>
          </a:prstGeom>
          <a:noFill/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103431" tIns="51716" rIns="103431" bIns="51716" rtlCol="0" anchor="ctr"/>
          <a:lstStyle/>
          <a:p>
            <a:pPr algn="ctr"/>
            <a:endParaRPr lang="es-ES" sz="1431"/>
          </a:p>
        </p:txBody>
      </p:sp>
      <p:sp>
        <p:nvSpPr>
          <p:cNvPr id="31" name="4 Rectángulo redondeado"/>
          <p:cNvSpPr/>
          <p:nvPr/>
        </p:nvSpPr>
        <p:spPr>
          <a:xfrm>
            <a:off x="2250331" y="3132088"/>
            <a:ext cx="1901957" cy="1117769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03431" tIns="51716" rIns="103431" bIns="51716" rtlCol="0" anchor="ctr"/>
          <a:lstStyle/>
          <a:p>
            <a:pPr algn="ctr"/>
            <a:r>
              <a:rPr lang="es-EC" sz="2000" b="1" dirty="0"/>
              <a:t>Actividades Productivas</a:t>
            </a:r>
            <a:endParaRPr lang="es-ES" sz="2000" b="1" dirty="0"/>
          </a:p>
        </p:txBody>
      </p:sp>
      <p:sp>
        <p:nvSpPr>
          <p:cNvPr id="30" name="5 Rectángulo redondeado"/>
          <p:cNvSpPr/>
          <p:nvPr/>
        </p:nvSpPr>
        <p:spPr>
          <a:xfrm>
            <a:off x="4504255" y="1979960"/>
            <a:ext cx="1994548" cy="1109341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03431" tIns="51716" rIns="103431" bIns="51716" rtlCol="0" anchor="ctr"/>
          <a:lstStyle/>
          <a:p>
            <a:pPr algn="ctr"/>
            <a:r>
              <a:rPr lang="es-EC" b="1" dirty="0" smtClean="0">
                <a:solidFill>
                  <a:schemeClr val="bg1"/>
                </a:solidFill>
              </a:rPr>
              <a:t>Dentro </a:t>
            </a:r>
            <a:r>
              <a:rPr lang="es-EC" b="1" dirty="0">
                <a:solidFill>
                  <a:schemeClr val="bg1"/>
                </a:solidFill>
              </a:rPr>
              <a:t>de la Frontera de la Producción SCN</a:t>
            </a:r>
            <a:endParaRPr lang="es-ES" b="1" dirty="0">
              <a:solidFill>
                <a:schemeClr val="bg1"/>
              </a:solidFill>
            </a:endParaRPr>
          </a:p>
        </p:txBody>
      </p:sp>
      <p:sp>
        <p:nvSpPr>
          <p:cNvPr id="37" name="17 CuadroTexto"/>
          <p:cNvSpPr txBox="1"/>
          <p:nvPr/>
        </p:nvSpPr>
        <p:spPr>
          <a:xfrm>
            <a:off x="5922739" y="4272453"/>
            <a:ext cx="2604375" cy="299795"/>
          </a:xfrm>
          <a:prstGeom prst="roundRect">
            <a:avLst/>
          </a:prstGeom>
          <a:noFill/>
          <a:ln w="3175">
            <a:noFill/>
          </a:ln>
        </p:spPr>
        <p:txBody>
          <a:bodyPr wrap="square" lIns="74543" tIns="37272" rIns="74543" bIns="37272" rtlCol="0" anchor="ctr">
            <a:spAutoFit/>
          </a:bodyPr>
          <a:lstStyle/>
          <a:p>
            <a:pPr lvl="0" algn="ctr"/>
            <a:r>
              <a:rPr lang="es-EC" sz="1272" b="1" dirty="0" smtClean="0"/>
              <a:t>Fuera de </a:t>
            </a:r>
            <a:r>
              <a:rPr lang="es-EC" sz="1272" b="1" dirty="0"/>
              <a:t>la Frontera del SCN</a:t>
            </a:r>
          </a:p>
        </p:txBody>
      </p:sp>
      <p:cxnSp>
        <p:nvCxnSpPr>
          <p:cNvPr id="38" name="19 Conector recto"/>
          <p:cNvCxnSpPr/>
          <p:nvPr/>
        </p:nvCxnSpPr>
        <p:spPr>
          <a:xfrm flipH="1">
            <a:off x="4504255" y="4173454"/>
            <a:ext cx="7086121" cy="0"/>
          </a:xfrm>
          <a:prstGeom prst="line">
            <a:avLst/>
          </a:prstGeom>
          <a:ln w="508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21 CuadroTexto"/>
          <p:cNvSpPr txBox="1"/>
          <p:nvPr/>
        </p:nvSpPr>
        <p:spPr>
          <a:xfrm>
            <a:off x="5982660" y="3840405"/>
            <a:ext cx="2604375" cy="299795"/>
          </a:xfrm>
          <a:prstGeom prst="roundRect">
            <a:avLst/>
          </a:prstGeom>
          <a:noFill/>
          <a:ln w="3175">
            <a:noFill/>
          </a:ln>
        </p:spPr>
        <p:txBody>
          <a:bodyPr wrap="square" lIns="74543" tIns="37272" rIns="74543" bIns="37272" rtlCol="0" anchor="ctr">
            <a:spAutoFit/>
          </a:bodyPr>
          <a:lstStyle/>
          <a:p>
            <a:pPr lvl="0" algn="ctr"/>
            <a:r>
              <a:rPr lang="es-EC" sz="1272" b="1" dirty="0" smtClean="0"/>
              <a:t>Dentro  </a:t>
            </a:r>
            <a:r>
              <a:rPr lang="es-EC" sz="1272" b="1" dirty="0"/>
              <a:t>de la Frontera del SCN</a:t>
            </a:r>
          </a:p>
        </p:txBody>
      </p:sp>
      <p:sp>
        <p:nvSpPr>
          <p:cNvPr id="29" name="4 Rectángulo redondeado"/>
          <p:cNvSpPr/>
          <p:nvPr/>
        </p:nvSpPr>
        <p:spPr>
          <a:xfrm>
            <a:off x="2250331" y="6717535"/>
            <a:ext cx="1901957" cy="1117769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03431" tIns="51716" rIns="103431" bIns="51716" rtlCol="0" anchor="ctr"/>
          <a:lstStyle/>
          <a:p>
            <a:pPr algn="ctr"/>
            <a:r>
              <a:rPr lang="es-EC" sz="2000" b="1" dirty="0" smtClean="0"/>
              <a:t>Actividades no  Productivas o personales</a:t>
            </a:r>
            <a:endParaRPr lang="es-ES" sz="2000" b="1" dirty="0"/>
          </a:p>
        </p:txBody>
      </p:sp>
      <p:sp>
        <p:nvSpPr>
          <p:cNvPr id="5" name="Abrir llave 4"/>
          <p:cNvSpPr/>
          <p:nvPr/>
        </p:nvSpPr>
        <p:spPr>
          <a:xfrm>
            <a:off x="1962299" y="1979960"/>
            <a:ext cx="219740" cy="5950890"/>
          </a:xfrm>
          <a:prstGeom prst="leftBrac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34" name="5 Rectángulo redondeado"/>
          <p:cNvSpPr/>
          <p:nvPr/>
        </p:nvSpPr>
        <p:spPr>
          <a:xfrm>
            <a:off x="4576263" y="4831059"/>
            <a:ext cx="1994548" cy="1109341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03431" tIns="51716" rIns="103431" bIns="51716" rtlCol="0" anchor="ctr"/>
          <a:lstStyle/>
          <a:p>
            <a:pPr algn="ctr"/>
            <a:r>
              <a:rPr lang="es-EC" b="1" dirty="0" smtClean="0">
                <a:solidFill>
                  <a:schemeClr val="bg1"/>
                </a:solidFill>
              </a:rPr>
              <a:t>Fuera </a:t>
            </a:r>
            <a:r>
              <a:rPr lang="es-EC" b="1" dirty="0">
                <a:solidFill>
                  <a:schemeClr val="bg1"/>
                </a:solidFill>
              </a:rPr>
              <a:t>de la Frontera de la Producción SCN</a:t>
            </a:r>
            <a:endParaRPr lang="es-ES" b="1" dirty="0">
              <a:solidFill>
                <a:schemeClr val="bg1"/>
              </a:solidFill>
            </a:endParaRPr>
          </a:p>
        </p:txBody>
      </p:sp>
      <p:sp>
        <p:nvSpPr>
          <p:cNvPr id="41" name="14 Abrir llave"/>
          <p:cNvSpPr/>
          <p:nvPr/>
        </p:nvSpPr>
        <p:spPr>
          <a:xfrm>
            <a:off x="6678016" y="1544361"/>
            <a:ext cx="283028" cy="2174889"/>
          </a:xfrm>
          <a:prstGeom prst="leftBrace">
            <a:avLst/>
          </a:prstGeom>
          <a:noFill/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103431" tIns="51716" rIns="103431" bIns="51716" rtlCol="0" anchor="ctr"/>
          <a:lstStyle/>
          <a:p>
            <a:pPr algn="ctr"/>
            <a:endParaRPr lang="es-ES" sz="1431"/>
          </a:p>
        </p:txBody>
      </p:sp>
      <p:sp>
        <p:nvSpPr>
          <p:cNvPr id="42" name="Abrir llave 41"/>
          <p:cNvSpPr/>
          <p:nvPr/>
        </p:nvSpPr>
        <p:spPr>
          <a:xfrm>
            <a:off x="4245972" y="2049318"/>
            <a:ext cx="164599" cy="3603049"/>
          </a:xfrm>
          <a:prstGeom prst="leftBrac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44" name="14 Abrir llave"/>
          <p:cNvSpPr/>
          <p:nvPr/>
        </p:nvSpPr>
        <p:spPr>
          <a:xfrm>
            <a:off x="6714827" y="4744478"/>
            <a:ext cx="246216" cy="1472947"/>
          </a:xfrm>
          <a:prstGeom prst="leftBrace">
            <a:avLst/>
          </a:prstGeom>
          <a:noFill/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103431" tIns="51716" rIns="103431" bIns="51716" rtlCol="0" anchor="ctr"/>
          <a:lstStyle/>
          <a:p>
            <a:pPr algn="ctr"/>
            <a:endParaRPr lang="es-ES" sz="1431"/>
          </a:p>
        </p:txBody>
      </p:sp>
      <p:sp>
        <p:nvSpPr>
          <p:cNvPr id="9" name="Rectángulo 8"/>
          <p:cNvSpPr/>
          <p:nvPr/>
        </p:nvSpPr>
        <p:spPr>
          <a:xfrm>
            <a:off x="4482579" y="4606843"/>
            <a:ext cx="7107797" cy="1981629"/>
          </a:xfrm>
          <a:prstGeom prst="rect">
            <a:avLst/>
          </a:prstGeom>
          <a:noFill/>
          <a:ln w="44450">
            <a:solidFill>
              <a:srgbClr val="0070C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</p:spTree>
    <p:extLst>
      <p:ext uri="{BB962C8B-B14F-4D97-AF65-F5344CB8AC3E}">
        <p14:creationId xmlns:p14="http://schemas.microsoft.com/office/powerpoint/2010/main" xmlns="" val="3578650330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ángulo 1"/>
          <p:cNvSpPr>
            <a:spLocks noChangeArrowheads="1"/>
          </p:cNvSpPr>
          <p:nvPr/>
        </p:nvSpPr>
        <p:spPr bwMode="auto">
          <a:xfrm>
            <a:off x="163609" y="1276247"/>
            <a:ext cx="1051242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C" altLang="es-EC" sz="28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alibri"/>
                <a:cs typeface="Arial" pitchFamily="34" charset="0"/>
              </a:rPr>
              <a:t>¿Qué actividades se consideran dentro del Trabajo No Remunerado?</a:t>
            </a:r>
            <a:endParaRPr lang="es-ES" altLang="es-EC" sz="2800" b="1" dirty="0">
              <a:solidFill>
                <a:prstClr val="black">
                  <a:lumMod val="95000"/>
                  <a:lumOff val="5000"/>
                </a:prstClr>
              </a:solidFill>
              <a:latin typeface="Calibri"/>
              <a:cs typeface="Arial" pitchFamily="34" charset="0"/>
            </a:endParaRPr>
          </a:p>
        </p:txBody>
      </p:sp>
      <p:pic>
        <p:nvPicPr>
          <p:cNvPr id="1026" name="Picture 2" descr="tienda de mascotas : icono azul con el perro y el gato en el hogar con la silueta de hueso Ilustració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82745" y="4867729"/>
            <a:ext cx="1665608" cy="1956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uidado : Enfermería signo hoga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53683" y="4636634"/>
            <a:ext cx="2104759" cy="2104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33729" y="2560401"/>
            <a:ext cx="1696106" cy="1331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8999" y="2239000"/>
            <a:ext cx="1984103" cy="15445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 descr="preparacion de alimentos : Fondo de cocina 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61196" y="2451487"/>
            <a:ext cx="1440160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7490"/>
          <a:stretch/>
        </p:blipFill>
        <p:spPr bwMode="auto">
          <a:xfrm>
            <a:off x="7239289" y="5286549"/>
            <a:ext cx="2996764" cy="1537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1283927" y="3914253"/>
            <a:ext cx="27238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SV" dirty="0" smtClean="0">
                <a:solidFill>
                  <a:prstClr val="black"/>
                </a:solidFill>
              </a:rPr>
              <a:t>Cuidado de ropa</a:t>
            </a:r>
            <a:endParaRPr lang="es-SV" dirty="0">
              <a:solidFill>
                <a:prstClr val="black"/>
              </a:solidFill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4559019" y="3914253"/>
            <a:ext cx="27238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SV" dirty="0" smtClean="0">
                <a:solidFill>
                  <a:prstClr val="black"/>
                </a:solidFill>
              </a:rPr>
              <a:t>Limpieza de la vivienda</a:t>
            </a:r>
            <a:endParaRPr lang="es-SV" dirty="0">
              <a:solidFill>
                <a:prstClr val="black"/>
              </a:solidFill>
            </a:endParaRPr>
          </a:p>
        </p:txBody>
      </p:sp>
      <p:sp>
        <p:nvSpPr>
          <p:cNvPr id="20" name="19 CuadroTexto"/>
          <p:cNvSpPr txBox="1"/>
          <p:nvPr/>
        </p:nvSpPr>
        <p:spPr>
          <a:xfrm>
            <a:off x="7519334" y="3914253"/>
            <a:ext cx="27238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SV" dirty="0" smtClean="0">
                <a:solidFill>
                  <a:prstClr val="black"/>
                </a:solidFill>
              </a:rPr>
              <a:t>Preparación de alimentos</a:t>
            </a:r>
            <a:endParaRPr lang="es-SV" dirty="0">
              <a:solidFill>
                <a:prstClr val="black"/>
              </a:solidFill>
            </a:endParaRPr>
          </a:p>
        </p:txBody>
      </p:sp>
      <p:sp>
        <p:nvSpPr>
          <p:cNvPr id="21" name="20 CuadroTexto"/>
          <p:cNvSpPr txBox="1"/>
          <p:nvPr/>
        </p:nvSpPr>
        <p:spPr>
          <a:xfrm>
            <a:off x="988246" y="6806237"/>
            <a:ext cx="27238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SV" dirty="0" smtClean="0">
                <a:solidFill>
                  <a:prstClr val="black"/>
                </a:solidFill>
              </a:rPr>
              <a:t>Cuidado de los miembros del hogar</a:t>
            </a:r>
            <a:endParaRPr lang="es-SV" dirty="0">
              <a:solidFill>
                <a:prstClr val="black"/>
              </a:solidFill>
            </a:endParaRPr>
          </a:p>
        </p:txBody>
      </p:sp>
      <p:sp>
        <p:nvSpPr>
          <p:cNvPr id="22" name="21 CuadroTexto"/>
          <p:cNvSpPr txBox="1"/>
          <p:nvPr/>
        </p:nvSpPr>
        <p:spPr>
          <a:xfrm>
            <a:off x="4278974" y="6809844"/>
            <a:ext cx="27238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SV" dirty="0" smtClean="0">
                <a:solidFill>
                  <a:prstClr val="black"/>
                </a:solidFill>
              </a:rPr>
              <a:t>Cuidado de mascotas</a:t>
            </a:r>
            <a:endParaRPr lang="es-SV" dirty="0">
              <a:solidFill>
                <a:prstClr val="black"/>
              </a:solidFill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7239289" y="6881788"/>
            <a:ext cx="2978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SV" dirty="0" smtClean="0">
                <a:solidFill>
                  <a:prstClr val="black"/>
                </a:solidFill>
              </a:rPr>
              <a:t>Mingas o trabajo comunitario</a:t>
            </a:r>
            <a:endParaRPr lang="es-SV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0390312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1"/>
          <p:cNvSpPr/>
          <p:nvPr/>
        </p:nvSpPr>
        <p:spPr>
          <a:xfrm>
            <a:off x="6389299" y="2789779"/>
            <a:ext cx="4607451" cy="35104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7761" tIns="43880" rIns="87761" bIns="43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C"/>
          </a:p>
        </p:txBody>
      </p:sp>
      <p:sp>
        <p:nvSpPr>
          <p:cNvPr id="8" name="CuadroTexto 7"/>
          <p:cNvSpPr txBox="1"/>
          <p:nvPr/>
        </p:nvSpPr>
        <p:spPr>
          <a:xfrm>
            <a:off x="306115" y="1168878"/>
            <a:ext cx="11305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3600" b="1" dirty="0" smtClean="0"/>
              <a:t> ¿Dónde se puede realizar el Trabajo no remunerado?</a:t>
            </a:r>
            <a:endParaRPr lang="es-EC" sz="3600" b="1" dirty="0"/>
          </a:p>
        </p:txBody>
      </p:sp>
      <p:graphicFrame>
        <p:nvGraphicFramePr>
          <p:cNvPr id="10" name="Diagrama 8"/>
          <p:cNvGraphicFramePr/>
          <p:nvPr>
            <p:extLst>
              <p:ext uri="{D42A27DB-BD31-4B8C-83A1-F6EECF244321}">
                <p14:modId xmlns:p14="http://schemas.microsoft.com/office/powerpoint/2010/main" xmlns="" val="161559087"/>
              </p:ext>
            </p:extLst>
          </p:nvPr>
        </p:nvGraphicFramePr>
        <p:xfrm>
          <a:off x="667775" y="2283024"/>
          <a:ext cx="7992887" cy="52006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AutoShape 2" descr="data:image/jpeg;base64,/9j/4AAQSkZJRgABAQAAAQABAAD/2wCEAAkGBxQSEhUUEhQVFBQXGBgXFRYXFBUUFxUUFhcXGBQaFxUYHCghGBolHBoVITEiJSktLi4uGB8zODMtNygtLisBCgoKDg0OGhAQGywkHyQsLCwsKywsLCwsLC4sLDUsLCwsLCwuNywsLCwsLCw0LCwsLCwsLDc1LC4sLCwsLCwsLP/AABEIAOgA2QMBIgACEQEDEQH/xAAcAAEAAAcBAAAAAAAAAAAAAAAAAQIEBQYHCAP/xABNEAABAwIDBQMHBwkFBgcAAAABAAIDBBEhMUEFBgcSURNhcRQiMkJSYqEjgZGTsdHSCDNDY3JzksHwJDRTssIVJYOz4fEWRFRkgqKj/8QAGAEBAAMBAAAAAAAAAAAAAAAAAAECAwT/xAAgEQEAAgEFAQADAAAAAAAAAAAAAQIRAxIhMUFRBHHx/9oADAMBAAIRAxEAPwDeKIiAiIgIiICIiAi855gwFzslrHiJxIjowWC0k5Hmwg2awHJ0pH2ZnuGKtFc8qzbHDaHaDqO/FQjla70SD4EFcc7Z25VV7i6Z75LG4aL9mwaBrBg3xzOpVupqp8Lg6J7mPHrscWkeDmlVlaHbSLmPdfjLX0tmzEVcQwtKbSWA0mGN+9wct47mcQaPaQtC/kmtjBJZsgtmW42eO9pPfZBlaIiAiIgIiICIiAiIgIiICIiAiIgKUuUSVABBEKKIgKV7wBc4AZqZYDxM3zFHDZnnzPPJBHiTJJlctGJa0keJIGqmIyiZwtfEjfh8bm0tI3tKyXCJgAPZg+u4Zc1rkA4AC5wGNp3Y4ZxRfLV39qqHHmdz3dG1xzwP5w97sOgVz3A3WNMH1FSe0rpgXSvdYll8eRp7tbai2QCzC/T7b38fFdEV+sJn4p42hos0BoGQAsB4AK2bZ3cpasWqII3n2uWzx4SNs4fSrq4YlQWmMs2mN7eEskYMlC4ytzMTrdoP2XYB/hgfFa3HNE71mSNOGbXMc059Q4EfMusFjG9+5FNtAXeOzmAs2Zo87uDxk8eOPQhY20vjWur9Yrw+41Pj5Ydp3ezIVIF3t6do0Dzx7w87DJ17retHVsljbJE9sjHC7XNIc1w6gjNcib17n1NA75VvNGTZkrbljumPqu7j8c1cty976nZXnseSxxu6meCWPwz9x3vDpjfEDGYw2icurrqZYruPv3S7TZ8k7kmAvJA8gSN6ke233h1F7HBZUoSIiICIpSgmRShTICIiAiIgKBUUQSgKZEQERSyPDRcmwCC0b1bcjo6d8sjuVrW3J1tlh1cTYAdStW7l7KkrKg7VrG2LhakiOUUXqvx1sTY95dqLVe0CdtVpJx2dTP8AmqahuFh1jZlfI3Od8M0GC6KUc97IgqJef6wUFBasxRRFKEERRQec8DJGlkjWva4Wc1wDmuHQtOYWpt+eFjsZqElw1gc4kgfqnOOI9049Cclt1QVLVi3a1bTXpypTVEkEgc1z4Zo3ea4EsexwwIOo1C3duHxnLw2HaPKx+Qn9BryP8QZMPvAcvgrrvjuNT7QHM4dnOB5srRiegkHrt+I0K0ZvLu7UUUnZ1LLX9CRuMbwPZd/LMahc9qTV0VvFnX1HXNkyzzt3dR1CqVyruHxInoC1knNLTjJt/Pi/dk6e6cPDFdMbvbchrYGz08jZGOztm12rXDNpHQqs48TGfVyULKKKFhERAREQCpeYqZEBERAREQSSyBoJOAC19vjtWSqkFFTuLHPbzTSN/wDL05wJv/ivxa0aecdLq5747wdk0cje0e5wjgiGcspyv0aBck6NBKotg7K8nYeZ3aTSOMk8pzfIc7dGAWa1ugAW9KML3VWz6GOCJkUTQ2NgDWtGgHfqdSdSVUIi2YiiiKRBFFEBQREBRRQQFS7U2bFUxuinYJI3ZtP2g5tPeMVVq1xTGaoNvzUF2k4+fUEYjvaxpt+0/qxRKYaZ354byUfNNBzS0wxJzkiHvgZt94fOBrju629VTs+btqV/KcA5hxjkaNHt11xzF8CF02tY7+cL2y809CAyTN0OAY89WaMd3ZHu1wvpew2pqeS2Rw/4iU21GWaeyqALvgcce90Z9dvxGoGF8yXE0RlgluC+GWN17+cx8bh8Wlb64acYWVHLTbQIjmyZPg2OU6B4yjeevonuwBxbNvoiICIiAiIgIiICtu8G0WwQve9wY0Alzjk1oF3H6PtXtX1fJgPSPw71gu0f94z8jrupqd4MhxHa1DQHsjtk6JvpH3gBoVetfVLW8eO71M+Z5rZ2lr3t5aeJ2cFOccRpK/Bzug5W6FZAiLqiMOaZyKKgilCKgimUJQsigiIFFFBSCKIC9HuDQSbAC9yRewGZcTkFEymIWrbNW5jWsit20p5Iri4abXdI4eyxt3HqbDNwVTQUjYY2xsvytFrk3JObnOOriSSTqSSqXZ8HO91S4EF45ImnOOEO+BeQHnu5AfRV6oabtHW0GJ8FXPGZTjyFMiyKqoWvGVjoR/WIVjqaZzDZ3zHQqK3iybUmrEd9dyINoNufk5wPMlAz6CQes34jTUHQe39gz0UpiqGFrvVObXt9pjtR/RsV1Irdt7YUNbEYqhnM3MHJzHaOY7Q/brcKL6cTzCaakxw1nwy4m1FFy09Y181KAOV97yQNODbe2z3MxplyroDZ9dHPG2WF7ZI3i7XNNwR4rlrfzdSegwAL6c4NmFz3Brxmx3z2N8NQqXcPfyp2XJeI9pC43kgcSGu0u0+o+3rDoLg2XPMTHboic9OuEVj3R3rptpQiWmffLnjNhJG46Pbp45HQq+KEiIiAiKSaUNaXOIa1oJcTgAALkk9LIMI3n2q8PEMWM07i1hH6JjR8pMegY21urnNGqqaClbDE2KMEMYLC55nHqXOObjjc95Vm3avO6SucCO3NqcEWLKRpPZYaF5vIf2gNAr8uuseuW0z0KKKCuoIiiEEVBFBQlFERShBEUQggrdtGYTy+Tct2gCSoN/N5b/Jxkal5BJHstN/SCqNqVohjL7FxwDGDN8jjZjBfUuIF9MzgF57IoTEzzyHSvJfM8C3PK617e6AA1o0a1o0VZ54WjjlXkklZDQU3ZttqcT4q37GpbnnOQy8eqvKx1beNdKvopJog4WcLhTosWzH62gMZvm3r08VSErKiLq1VuytY/wCH7lvTV8lhfTxzCzVEDZGuY9oexws5rgCHA5gg5rSu/wDwydT3nog6SHN8WLnxDqNXs+I78St3ObY2OBRaWrFmdbTVy3sLbk1DM2amkLJG5kZOGrXNyc04YHoOgXSfDjiXBtNojfaGrA86K+D7ZuiJzGvLmO8YrBt/+GbajmnowGTZuiwayU6lujHn6D3Yk4fwo3MmqtotD2vjjpXtknJBa5rmm8bOoc5w7sA46Bc1qzXt01tFunUqIiqsLWHH3eU01CKdhtJVEtPdCyxl+m7G94c7otnrRH5StE/npJrEx8r476B9w4A9CRe37J6INp09KzySndDYxCGINtl2YYOQi2ll4LQG6XE+u2dGImOZLEPRilaXBgzPK5pDhfpcgdFtLcviDBtHzHAQVWJMV/MktmYXHM68hxztcArfTv5LHUp7DLERRW7AUERAUURBBFFEEFFQVs21O48sERLZZrjmFrxRC3ayY6i4a33nt0BUTKXnS/2icyn81CXMh6OlxbNL4Dzo2/8AEzBCvcMRe4NGqp6anbGxrGANYwBrWjJrWiwA+ZXzYtPgXnXAeGv9dyradsZWrG6cLjFGGgAZBToi5HUIiICIiDwqaVr/AEhj11+lak4pbxupamnoYT58zo3SuyLYnSBoYO91nXPQd+G4lz3xrw27Sn3Kc/8A7SK0WmOFZrE8t0RbKeT51mjxufgrvT0zWDzQBfM2xcQLXJ1NrL1RLXm3ZWkV6ERFVYVHtbZcNVE6GojbJE8Wc1ww7iNQRmCMQqxEHMnGLh9Hsx8UtOXmCYuFnnmMcgxtzatIJtfHzTcrXdnMcM2uFnDNpFwHNI+Ygg94XRP5R7f92wnXypnxhn+4KtZuLBtHZdA5wEdQykp+zmDQSD2DbB49duORy07wwfcbiWWhkG0Ta4HZ1ByIOQltlp5309VtUG+IxBxBGII7iuZt8d3aqhnMdWzlJuWOFzG9t843aj4444q87icQ5aEiKXmmpvZvd8ffGTp7pw8FtTVxxLG+nnmHQCiqPZO1IaqISwSNkjOo0PRwza7uOKq1vE5Y9IqCmY26n7Md48bfEaJkw8wiFQUoedVUNjY6R5DWMBc5xyDWi5KoNi07vOnlHLLNYlpteKJt+yiw1FyT7z3aWXnU/wBon7LOKAtfNlZ82Doo/wD4+bIe/s+pCvCr2npPFGXENGpssmjYGgAZAWVs2LTeudcG+GpVzebA3WGrbM4b6VcRlElW/bm3aejjMtVKyJnVxxcc7NaMXnuAJWn98uOQF49msvp5RKMPFkR+138K01tfa89VIZaiV8sh9Z5vYdAMmjuGCyat0bY42umqIoKCPkjdKxjppQC9zS8A8keTcNTc45BbuXFu7n97p/30X+dq7SQERQugiueuPbg3a9OdewhP0TzfcuhAVzp+UbcbSgP/ALVlvETT/wDRB0YiIgIiICIhQat/KDqAyhgJF7VLSPEQzW+JWbbjG+zaEnM0tOT9Sxa3/KUktTUjesrz/Cy3+pbA4b1jJdl0TmG4FPFGe58TBG8fM5pQXPb2w4K2Ew1MbZIzoc2nRzXZtd3hc6cQuFE+z+aaHmqKUXJcAO0iH61o098YYYgLpxEHGG728FRRSdpTyFhw5m5seBo9pwcPiNLFbs3P4lU1ZaOYimnNhyud8k8/q5DkfddbPAuVx394N09XzTUfLTTm5LbfIyHvaPzZ72i3dc3Wh9vbt1FDIYquJ0R9Vxxa8D2HDBw8MvgrVtNelbVi3bqFuBscMFMXDxv0vr4rnDdriDW0NmNeJYRlDNd7Gjox1+ZmHskDuWydjcX6KUAVEctM7UgCeP6RZ4/hPito1IntlOnMdNhE3VDtetMTByAOleQyFpNg6RwJF/daA5zvda5UlDvbQTFoirIHFxAa0lzHEuNgAx7Qb30Xru1Ea5zqthBhBfDTG+BY11pZR3ve0tHuxjK5VpvH1TZPxVbNohDG1gJcRcuebcz5HHme91tXOJPzq50FIZD7ozP8h3qsg2P7bvmH3q6RsDRYCwVLakRGIXrpzM5kAAFhpopJR5rvA/YvSyln9F3gfsWDdxCW4XH/AGKgBdRYTfD/ALqd+A835z/Lw+1BW7vgeV0376L/AJjV2iuLd3P73T/vov8AO1dpIClIUyIIALnr8pJv9tpj1p7fRI/710MtAflIt/tVKf1L/wDOg3803AUV5058xvgPsXogJdFLyoJkREGnvykNnSPpqaVoJZHI9r7C/L2gbyE9BdpF+rgNVrXhpxBl2U8gjtKWRwMkV7OBwBfH0cABgcDYDDAjqaqpmSsdHI1r2OBa5rgC1zTmCDmFztxU4VPouapow6SlzezFz4B3nN0Y9rMa3zQb73f29T1sImppGyMOds2uzLXtza7uKua423U3oqNnTCamfynJ7DiyRvsvbqPiNLLqDcLfin2pDzxHklaB2sJN3MPUe0zo76bHBBlKpNp7NiqIzFPGyWM5te0OHcbHI96q0Qae3n4EwSXdQzGA6RyXkj8A/wBNo8eZa62jwf2rE6wgbKPajljI+h5a74LqZEHNu6nCHaMkzTMBSRC4c8vY6Qtc0tdyNYT51iRja11ub/bVNQ1FDsqADmeCA2/5qGOJ7g5x1c5zbd93Hxyxc+0ch/8AGBLiSe2eMenkzg0fMLBB0EiIgKSf0XeB+xTqSf0XeB+xBxFzWGHzn+Sla6yiWqVBcd3P73T/AL6L/mNXaS4w3eFqqnGvbRfN8o34rs9AREQFoL8pVvy9Gf1cg+hzfvW7dtbap6SMy1MrImDVxtc9Gtzce4AlaP3i2nDvLtWkp6dsjYYg/tZHAAujuHPIb6oPKGgnV4wCDfNA68UZ6sb9gXupY2BoAAsAAAOgGSmQEREBERAUCL5oSgKDR/FPhEPOq9nM6ulpmj6XQj/R9HRab2XtaalmbNTvdFIw+aW6dQQcCDqDgdV2qtVcVOFLawOqaJrWVWJfHg1lR17myd+R16oLvwz4lRbTYI5OWKraPOjvZsls3RXz6luY7xis+XExZLBLY88MsbveY+N7T9LXAroHhbxZZV8tLXODKnBscps1k+gB0bIemR0scEG2ERSuKCZc+NNt77frz8addAgLn2qw3vH79nxp2/eg6EREQFJP6LvA/Yp15zHzT4H7EHETHfP3Kdw5cs+vTu8UqIHMdyuFj9+IsRmvO6C4buf3un/fRf52rtJcVbDlaypgc42a2WNzj0aHgk/Qt0748dGtvHs6PnOXbyghviyLM+LreBQbf2ttaGljMtRKyKMes9wGPQak9wxWnN8eOmcezY76dvK34xxfzd/Csd2PuBtbbMgqK2R8TD+kqAS7lOkVPhYZey3G4JW49z+HFDs6zoo+0mH6aWz3393CzM/VANsyUGoNicN9qbWkFRXyPhafXnu6Qt6Rw4cre48oxwut0bmbjUmzGkU7CZHAB8rzzPeBjbo0X0AAyWRglTAIIoiICIiAiIglKKZEBERBgnEvhvDtRhezliq2jzJbYPtkyW2Y6OzHeMDzLtrZE1JM6CojMcjc2npoQcnNOhGC7VWMb97k0+1IeSUcsjb9lM0DnjP+ph1afgbEBrLhTxaIDabaLiWCzWVTj6PstncdNA8/P1G8mG4ve4OXSy5G312FUbOl8nlZyXGD2+hM3Ilp1FrXuARc3AvjlHC7is+h5aerLpKTJrs3wfs+1H7uY06EOk1z1tk23vb+/g+MEa3/AEdWyVjZInNex4DmuaQWuByIIXP+8h5d7Wd9RS/GKIIOhkREAryl9E+B+xeq15v3xXo6EOijPlNRiOSNw5GHL5STEAj2Rc9bIOcNszMcWBhuA049Gl7ixvzNI8MlblnO6PDCt2iQ9sfk9Oce1l5gC39Ww+c/xwHeFvLc7hdQ7Ps/k7ecfpZQDY+4z0WeOJ70GkNzuFFdX2e5vk0Bx7SUEEj3I/Sd4mw71vTc7hnQ7Ps5kfbTj9NLZzgfcbkz5hfvKzNEBSkqJCAIACiiICIiAiIgIiICIiAiIgIiILRvPu5T7QgMFSzmacWkYPY7RzHeq4fHI3BIXMPEDcGfZctn/KQPNopgLB3uuHqvtprYkXxt1qqXaezoqmJ8M7GyRvFnNcLgj+RGYIxBQcv8O+Is2ypAzGWlcflIr5XzdET6Lvg7uwIu229sQ1W8lNUU7w+OSeiLXD/hNIcNHA3FlScT+GMuzXGaDmloyfSzdCTk2S2mgflobG18D2dWugljmjsHxvbIwkXHMxwc241xAQdtrD97eJVBs+7ZJe1mH6GKz3g9HG/KzMekQegK1Lsxu39uAfLSR059KTCnhLegEYDpteo6lbI3O4R0NFZ8jfKpxjzytHI0+5FiB4m570GHurtt7fwhb5BQu9a7m87Tb17c82F/RDWnIrNNzeE9DQcr3N8pnFj2koBa04Yxxei3EXBN3Dqs+RAREQEREBERAREQEREBERARY7tpjhKxjHyNBaSbSSaE5DmxOQVNSc3axfKyOY46ySdD72I+7wJ4rfmbb7ds9xGf3/VcsrRWeMy/4RdliKhzegItzHLHX6FEmYfoHHLKpOGV8zjqf6uu1Zd0VpIlwIiLgR/6hwINz3kEWt/WVXTwXHnhzT0Er3fG6CrReHkrer/rJPxJ5K3q/wCsk/Eg90Xh5K3q/wCsk/Enkrer/rJPxIPSWJrmlrgHNcCHNIBBBwIIOYIWFbK4UbNgnfOIecl3Mxkh544u5jDgccfOvbSyzHyVvV/1kn4k8lb1f9ZJ+JB7AWwCivDyVvV/1kn4k8lb1f8AWSfiQe6Lw8lb1f8AWSfiTyVvV/1kn4kHui8PJW9X/WSfiVNV7OJxZI9pGNi57mn5uYHHLP44qtpmIzEZFwRW+ihLhd5PgHyCx19b+vgqnyVvV/1kn4krbdGR7ovDyVvV/wBZJ+JQkpwAT55wP6ST71YVCKzUdQXi/JIcQPNkkwuNeYhVUQu6xZKBjiZH2yPvKtLxeu6OhXovDyVvV/1kn4k8lb1f9ZJ+JWHui8PJW9X/AFkn4lHycdXfxv8AvQW7bWy3yua+NwDmgixGBBve/wBJFiFSbL2PL2jZJXActyGCxzv0wHXC6IuW34enbU3zn73xn7hGHt/sFovZrr4YiW1wGlo9W3o2GWNhe+N3+wm5crupvKTc2Ixu3HMqCLqS9INjNYQWh4I/WnoR06E/0Skexm3BLXXFv0mVsLgAWvgERBc+d/sD+P8A6J2j/Y/+w+5EQTMc6+LbDrzXx8LL0REBERAREQEREBERAREQFLIDY2zth46IiC30cM4aeZw5ri1yXi1semqqeWX2mXub+abW0w5r3+dRRVpXbXAlc2XRzL4ZtJF9dbj6Socs3tR3/YdbW3r+CIrD1jD7+cW8vQNN/pv/ACXsiIP/2Q=="/>
          <p:cNvSpPr>
            <a:spLocks noChangeAspect="1" noChangeArrowheads="1"/>
          </p:cNvSpPr>
          <p:nvPr/>
        </p:nvSpPr>
        <p:spPr bwMode="auto">
          <a:xfrm>
            <a:off x="8405581" y="2789779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pic>
        <p:nvPicPr>
          <p:cNvPr id="12" name="Imagen 10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9184066" y="2401501"/>
            <a:ext cx="1572281" cy="1680964"/>
          </a:xfrm>
          <a:prstGeom prst="rect">
            <a:avLst/>
          </a:prstGeom>
        </p:spPr>
      </p:pic>
      <p:pic>
        <p:nvPicPr>
          <p:cNvPr id="13" name="Imagen 11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9285482" y="4140399"/>
            <a:ext cx="1476375" cy="1485900"/>
          </a:xfrm>
          <a:prstGeom prst="rect">
            <a:avLst/>
          </a:prstGeom>
        </p:spPr>
      </p:pic>
      <p:pic>
        <p:nvPicPr>
          <p:cNvPr id="14" name="Imagen 12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8947075" y="5885888"/>
            <a:ext cx="2366948" cy="1108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997664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88"/>
          <p:cNvSpPr txBox="1"/>
          <p:nvPr/>
        </p:nvSpPr>
        <p:spPr>
          <a:xfrm>
            <a:off x="883416" y="2919007"/>
            <a:ext cx="9577064" cy="403187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  <a:defRPr/>
            </a:pPr>
            <a:r>
              <a:rPr lang="es-EC" altLang="es-EC" sz="3200" dirty="0" smtClean="0"/>
              <a:t>Es un instrumento que permite valorar</a:t>
            </a:r>
            <a:r>
              <a:rPr lang="es-EC" altLang="es-EC" sz="3200" dirty="0"/>
              <a:t> </a:t>
            </a:r>
            <a:r>
              <a:rPr lang="es-EC" sz="3200" dirty="0" smtClean="0"/>
              <a:t>las </a:t>
            </a:r>
            <a:r>
              <a:rPr lang="es-EC" sz="3200" dirty="0"/>
              <a:t>remuneraciones que los distintos sectores </a:t>
            </a:r>
            <a:r>
              <a:rPr lang="es-EC" sz="3200" dirty="0" smtClean="0"/>
              <a:t>económicos dejaron </a:t>
            </a:r>
            <a:r>
              <a:rPr lang="es-EC" sz="3200" dirty="0"/>
              <a:t>de pagar por </a:t>
            </a:r>
            <a:r>
              <a:rPr lang="es-EC" sz="3200" dirty="0" smtClean="0"/>
              <a:t>realizar su aportación al Trabajo No Remunerado efectuado por el hogar.</a:t>
            </a:r>
            <a:endParaRPr lang="es-EC" sz="3200" dirty="0"/>
          </a:p>
          <a:p>
            <a:pPr marL="342900" lvl="0" indent="-342900" algn="just">
              <a:buFont typeface="Arial" panose="020B0604020202020204" pitchFamily="34" charset="0"/>
              <a:buChar char="•"/>
              <a:defRPr/>
            </a:pPr>
            <a:endParaRPr lang="es-EC" altLang="es-EC" sz="3200" dirty="0" smtClean="0"/>
          </a:p>
          <a:p>
            <a:pPr marL="342900" lvl="0" indent="-342900" algn="just">
              <a:buFont typeface="Arial" panose="020B0604020202020204" pitchFamily="34" charset="0"/>
              <a:buChar char="•"/>
              <a:defRPr/>
            </a:pPr>
            <a:endParaRPr lang="es-EC" altLang="es-EC" sz="3200" dirty="0"/>
          </a:p>
          <a:p>
            <a:pPr marL="342900" lvl="0" indent="-342900" algn="just">
              <a:buFont typeface="Arial" panose="020B0604020202020204" pitchFamily="34" charset="0"/>
              <a:buChar char="•"/>
              <a:defRPr/>
            </a:pPr>
            <a:endParaRPr lang="es-EC" altLang="es-EC" sz="3200" dirty="0" smtClean="0"/>
          </a:p>
          <a:p>
            <a:pPr algn="ctr"/>
            <a:endParaRPr lang="en-US" sz="3200" dirty="0"/>
          </a:p>
        </p:txBody>
      </p:sp>
      <p:sp>
        <p:nvSpPr>
          <p:cNvPr id="4" name="3 Rectángulo redondeado"/>
          <p:cNvSpPr/>
          <p:nvPr/>
        </p:nvSpPr>
        <p:spPr>
          <a:xfrm>
            <a:off x="246063" y="1330672"/>
            <a:ext cx="10801350" cy="64928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s-ES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s-EC" b="1" dirty="0"/>
              <a:t>Qué es la Cuenta Satélite de Trabajo No Remunerado?</a:t>
            </a:r>
          </a:p>
          <a:p>
            <a:endParaRPr lang="es-EC" b="1" dirty="0">
              <a:solidFill>
                <a:schemeClr val="tx1"/>
              </a:solidFill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594147" y="1655316"/>
            <a:ext cx="9577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3200" b="1" dirty="0" smtClean="0"/>
              <a:t> ¿Qué es la Cuenta Satélite de Trabajo No Remunerado?</a:t>
            </a:r>
            <a:endParaRPr lang="es-EC" sz="3200" b="1" dirty="0"/>
          </a:p>
        </p:txBody>
      </p:sp>
      <p:pic>
        <p:nvPicPr>
          <p:cNvPr id="7" name="6 Imagen" descr="cooking1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26995" y="6362842"/>
            <a:ext cx="864096" cy="1066617"/>
          </a:xfrm>
          <a:prstGeom prst="rect">
            <a:avLst/>
          </a:prstGeom>
        </p:spPr>
      </p:pic>
      <p:pic>
        <p:nvPicPr>
          <p:cNvPr id="8" name="7 Imagen" descr="familiar1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02658" y="6481590"/>
            <a:ext cx="938581" cy="938581"/>
          </a:xfrm>
          <a:prstGeom prst="rect">
            <a:avLst/>
          </a:prstGeom>
        </p:spPr>
      </p:pic>
      <p:pic>
        <p:nvPicPr>
          <p:cNvPr id="9" name="8 Imagen" descr="man423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690491" y="6650874"/>
            <a:ext cx="778433" cy="778433"/>
          </a:xfrm>
          <a:prstGeom prst="rect">
            <a:avLst/>
          </a:prstGeom>
        </p:spPr>
      </p:pic>
      <p:pic>
        <p:nvPicPr>
          <p:cNvPr id="10" name="9 Imagen" descr="washing1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711862" y="6578866"/>
            <a:ext cx="867061" cy="867061"/>
          </a:xfrm>
          <a:prstGeom prst="rect">
            <a:avLst/>
          </a:prstGeom>
        </p:spPr>
      </p:pic>
      <p:pic>
        <p:nvPicPr>
          <p:cNvPr id="11" name="10 Imagen" descr="wiping16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250331" y="6578866"/>
            <a:ext cx="873702" cy="873702"/>
          </a:xfrm>
          <a:prstGeom prst="rect">
            <a:avLst/>
          </a:prstGeom>
        </p:spPr>
      </p:pic>
      <p:pic>
        <p:nvPicPr>
          <p:cNvPr id="12" name="Imagen 10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996227" y="6550923"/>
            <a:ext cx="831727" cy="869248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9374575" y="6388598"/>
            <a:ext cx="1085905" cy="1057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1012593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21"/>
          <p:cNvSpPr txBox="1">
            <a:spLocks/>
          </p:cNvSpPr>
          <p:nvPr/>
        </p:nvSpPr>
        <p:spPr>
          <a:xfrm>
            <a:off x="585073" y="-36264"/>
            <a:ext cx="10531317" cy="1080473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endParaRPr lang="en-US" dirty="0"/>
          </a:p>
        </p:txBody>
      </p:sp>
      <p:sp>
        <p:nvSpPr>
          <p:cNvPr id="40" name="Rectangle 70"/>
          <p:cNvSpPr/>
          <p:nvPr/>
        </p:nvSpPr>
        <p:spPr>
          <a:xfrm>
            <a:off x="1170211" y="4212208"/>
            <a:ext cx="4649356" cy="1754582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40" tIns="45720" rIns="91440" bIns="45720" rtlCol="0" anchor="t"/>
          <a:lstStyle/>
          <a:p>
            <a:pPr algn="just"/>
            <a:endParaRPr lang="es-EC" altLang="es-EC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1" name="CuadroTexto 9"/>
          <p:cNvSpPr txBox="1"/>
          <p:nvPr/>
        </p:nvSpPr>
        <p:spPr>
          <a:xfrm>
            <a:off x="213627" y="1395361"/>
            <a:ext cx="1038963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3200" b="1" dirty="0"/>
              <a:t>¿ Por qué es importante visibilizar o cuantificar el Trabajo </a:t>
            </a:r>
            <a:endParaRPr lang="es-EC" sz="3200" b="1" dirty="0" smtClean="0"/>
          </a:p>
          <a:p>
            <a:r>
              <a:rPr lang="es-EC" sz="3200" b="1" dirty="0" smtClean="0"/>
              <a:t>No </a:t>
            </a:r>
            <a:r>
              <a:rPr lang="es-EC" sz="3200" b="1" dirty="0"/>
              <a:t>Remunerado?</a:t>
            </a:r>
          </a:p>
        </p:txBody>
      </p:sp>
      <p:sp>
        <p:nvSpPr>
          <p:cNvPr id="6" name="TextBox 88"/>
          <p:cNvSpPr txBox="1"/>
          <p:nvPr/>
        </p:nvSpPr>
        <p:spPr>
          <a:xfrm>
            <a:off x="213627" y="2472579"/>
            <a:ext cx="10801350" cy="618630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lvl="0" indent="-342900" algn="just">
              <a:buFont typeface="Arial" panose="020B0604020202020204" pitchFamily="34" charset="0"/>
              <a:buChar char="•"/>
              <a:defRPr/>
            </a:pPr>
            <a:endParaRPr lang="es-EC" altLang="es-EC" sz="3600" dirty="0" smtClean="0"/>
          </a:p>
          <a:p>
            <a:pPr marL="342900" lvl="0" indent="-342900" algn="just">
              <a:buFont typeface="Arial" panose="020B0604020202020204" pitchFamily="34" charset="0"/>
              <a:buChar char="•"/>
              <a:defRPr/>
            </a:pPr>
            <a:r>
              <a:rPr lang="es-EC" altLang="es-EC" sz="3600" dirty="0" smtClean="0"/>
              <a:t>Muestran una contabilidad en donde la economía no es un ente autista del proceso social.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  <a:defRPr/>
            </a:pPr>
            <a:endParaRPr lang="es-EC" altLang="es-EC" sz="3600" dirty="0" smtClean="0"/>
          </a:p>
          <a:p>
            <a:pPr marL="342900" lvl="0" indent="-342900" algn="just">
              <a:buFont typeface="Arial" panose="020B0604020202020204" pitchFamily="34" charset="0"/>
              <a:buChar char="•"/>
              <a:defRPr/>
            </a:pPr>
            <a:r>
              <a:rPr lang="es-EC" altLang="es-EC" sz="3600" dirty="0" smtClean="0"/>
              <a:t>Permite visibilizar actividades que hacen al hogar e identifican a la persona  como centro de la sociedad en su relación con el sistema económico.</a:t>
            </a:r>
          </a:p>
          <a:p>
            <a:pPr lvl="0" algn="just">
              <a:defRPr/>
            </a:pPr>
            <a:endParaRPr lang="es-EC" altLang="es-EC" sz="3600" dirty="0" smtClean="0"/>
          </a:p>
          <a:p>
            <a:pPr marL="342900" lvl="0" indent="-342900" algn="just">
              <a:buFont typeface="Arial" panose="020B0604020202020204" pitchFamily="34" charset="0"/>
              <a:buChar char="•"/>
              <a:defRPr/>
            </a:pPr>
            <a:r>
              <a:rPr lang="es-EC" altLang="es-EC" sz="3600" dirty="0" smtClean="0"/>
              <a:t>Permite comparar estas actividades del hogar frente a las medidas económicas tradicionales (PIB)</a:t>
            </a:r>
            <a:endParaRPr lang="es-EC" altLang="es-EC" sz="3600" dirty="0"/>
          </a:p>
          <a:p>
            <a:pPr marL="342900" lvl="0" indent="-342900" algn="just">
              <a:buFont typeface="Arial" panose="020B0604020202020204" pitchFamily="34" charset="0"/>
              <a:buChar char="•"/>
              <a:defRPr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xmlns="" val="2900654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594147" y="4716264"/>
            <a:ext cx="2232248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3900" dirty="0">
                <a:solidFill>
                  <a:srgbClr val="8064A2">
                    <a:lumMod val="75000"/>
                  </a:srgbClr>
                </a:solidFill>
              </a:rPr>
              <a:t>3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2394347" y="6601395"/>
            <a:ext cx="64087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6000" b="1" dirty="0" smtClean="0">
                <a:solidFill>
                  <a:prstClr val="black"/>
                </a:solidFill>
              </a:rPr>
              <a:t>Metodología</a:t>
            </a:r>
            <a:endParaRPr lang="es-EC" sz="60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5503348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89061" y="1075957"/>
            <a:ext cx="1103530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EC" sz="3200" b="1" dirty="0" smtClean="0"/>
              <a:t>1. Entorno de la Cuenta Satélite de Trabajo No Remunerado</a:t>
            </a:r>
            <a:endParaRPr lang="es-EC" sz="3200" dirty="0"/>
          </a:p>
        </p:txBody>
      </p:sp>
      <p:sp>
        <p:nvSpPr>
          <p:cNvPr id="43" name="Flecha abajo 42"/>
          <p:cNvSpPr/>
          <p:nvPr/>
        </p:nvSpPr>
        <p:spPr>
          <a:xfrm>
            <a:off x="1736256" y="4599047"/>
            <a:ext cx="658091" cy="614747"/>
          </a:xfrm>
          <a:prstGeom prst="down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19" name="Rectángulo 18"/>
          <p:cNvSpPr/>
          <p:nvPr/>
        </p:nvSpPr>
        <p:spPr>
          <a:xfrm>
            <a:off x="954187" y="5357810"/>
            <a:ext cx="2736304" cy="1656184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12776" tIns="112776" rIns="112776" bIns="112776" numCol="1" spcCol="1270" anchor="ctr" anchorCtr="0">
            <a:noAutofit/>
          </a:bodyPr>
          <a:lstStyle/>
          <a:p>
            <a:pPr lvl="0" algn="ctr"/>
            <a:r>
              <a:rPr lang="es-EC" sz="2000" b="1" dirty="0">
                <a:solidFill>
                  <a:schemeClr val="accent4"/>
                </a:solidFill>
              </a:rPr>
              <a:t>Clasificación de Actividades del Uso del Tiempo para América Latina y el Caribe (CAUTAL</a:t>
            </a:r>
            <a:r>
              <a:rPr lang="es-EC" sz="2400" b="1" dirty="0">
                <a:solidFill>
                  <a:schemeClr val="accent4"/>
                </a:solidFill>
              </a:rPr>
              <a:t>)</a:t>
            </a:r>
          </a:p>
        </p:txBody>
      </p:sp>
      <p:sp>
        <p:nvSpPr>
          <p:cNvPr id="20" name="Rectángulo 19"/>
          <p:cNvSpPr/>
          <p:nvPr/>
        </p:nvSpPr>
        <p:spPr>
          <a:xfrm>
            <a:off x="4770611" y="5364336"/>
            <a:ext cx="2880320" cy="1728192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12776" tIns="112776" rIns="112776" bIns="112776" numCol="1" spcCol="1270" anchor="ctr" anchorCtr="0">
            <a:noAutofit/>
          </a:bodyPr>
          <a:lstStyle/>
          <a:p>
            <a:pPr algn="ctr"/>
            <a:r>
              <a:rPr lang="es-EC" sz="2400" b="1" dirty="0">
                <a:solidFill>
                  <a:schemeClr val="accent5"/>
                </a:solidFill>
              </a:rPr>
              <a:t>Clasificación de Productos de Cuentas Nacionales (CPCN)</a:t>
            </a:r>
          </a:p>
        </p:txBody>
      </p:sp>
      <p:sp>
        <p:nvSpPr>
          <p:cNvPr id="21" name="Rectángulo 20"/>
          <p:cNvSpPr/>
          <p:nvPr/>
        </p:nvSpPr>
        <p:spPr>
          <a:xfrm>
            <a:off x="8875067" y="5436344"/>
            <a:ext cx="2664296" cy="165618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12776" tIns="112776" rIns="112776" bIns="112776" numCol="1" spcCol="1270" anchor="ctr" anchorCtr="0">
            <a:noAutofit/>
          </a:bodyPr>
          <a:lstStyle/>
          <a:p>
            <a:pPr lvl="0" algn="ctr"/>
            <a:r>
              <a:rPr lang="es-EC" sz="2400" b="1" dirty="0">
                <a:solidFill>
                  <a:schemeClr val="accent1"/>
                </a:solidFill>
              </a:rPr>
              <a:t>Clasificación de Industrias de Cuentas Nacionales (CICN) 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1424475" y="4093995"/>
            <a:ext cx="15459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000" b="1" dirty="0" smtClean="0"/>
              <a:t>¿A partir?</a:t>
            </a:r>
            <a:endParaRPr lang="es-EC" sz="2000" b="1" dirty="0"/>
          </a:p>
        </p:txBody>
      </p:sp>
      <p:sp>
        <p:nvSpPr>
          <p:cNvPr id="27" name="CuadroTexto 26"/>
          <p:cNvSpPr txBox="1"/>
          <p:nvPr/>
        </p:nvSpPr>
        <p:spPr>
          <a:xfrm>
            <a:off x="5346675" y="4140200"/>
            <a:ext cx="1656184" cy="4066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000" b="1" dirty="0" smtClean="0"/>
              <a:t>¿Con qué?</a:t>
            </a:r>
            <a:endParaRPr lang="es-EC" sz="2000" b="1" dirty="0"/>
          </a:p>
        </p:txBody>
      </p:sp>
      <p:sp>
        <p:nvSpPr>
          <p:cNvPr id="30" name="CuadroTexto 29"/>
          <p:cNvSpPr txBox="1"/>
          <p:nvPr/>
        </p:nvSpPr>
        <p:spPr>
          <a:xfrm>
            <a:off x="9585129" y="4172138"/>
            <a:ext cx="14501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000" b="1" dirty="0" smtClean="0"/>
              <a:t>¿Con qué?</a:t>
            </a:r>
            <a:endParaRPr lang="es-EC" sz="2000" b="1" dirty="0"/>
          </a:p>
        </p:txBody>
      </p:sp>
      <p:grpSp>
        <p:nvGrpSpPr>
          <p:cNvPr id="8" name="Grupo 7"/>
          <p:cNvGrpSpPr/>
          <p:nvPr/>
        </p:nvGrpSpPr>
        <p:grpSpPr>
          <a:xfrm>
            <a:off x="189912" y="1835944"/>
            <a:ext cx="3237909" cy="2199505"/>
            <a:chOff x="-163854" y="2051968"/>
            <a:chExt cx="3240361" cy="2440157"/>
          </a:xfrm>
        </p:grpSpPr>
        <p:sp>
          <p:nvSpPr>
            <p:cNvPr id="6" name="Rectángulo 5"/>
            <p:cNvSpPr/>
            <p:nvPr/>
          </p:nvSpPr>
          <p:spPr>
            <a:xfrm>
              <a:off x="66682" y="2357570"/>
              <a:ext cx="3009825" cy="213455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2776" tIns="112776" rIns="112776" bIns="112776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C" sz="2400" kern="1200" dirty="0" smtClean="0">
                  <a:solidFill>
                    <a:schemeClr val="bg1"/>
                  </a:solidFill>
                </a:rPr>
                <a:t>Definición de actividades del Trabajo No Remunerado</a:t>
              </a:r>
            </a:p>
          </p:txBody>
        </p:sp>
        <p:sp>
          <p:nvSpPr>
            <p:cNvPr id="31" name="4 Elipse"/>
            <p:cNvSpPr/>
            <p:nvPr/>
          </p:nvSpPr>
          <p:spPr>
            <a:xfrm>
              <a:off x="-163854" y="2051968"/>
              <a:ext cx="656024" cy="65602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C" sz="3313" b="1" dirty="0"/>
                <a:t>1</a:t>
              </a:r>
              <a:endParaRPr lang="es-EC" sz="1491" b="1" dirty="0"/>
            </a:p>
          </p:txBody>
        </p:sp>
      </p:grpSp>
      <p:grpSp>
        <p:nvGrpSpPr>
          <p:cNvPr id="7" name="Grupo 6"/>
          <p:cNvGrpSpPr/>
          <p:nvPr/>
        </p:nvGrpSpPr>
        <p:grpSpPr>
          <a:xfrm>
            <a:off x="4229655" y="1891192"/>
            <a:ext cx="3277260" cy="2147173"/>
            <a:chOff x="3898563" y="2123976"/>
            <a:chExt cx="3282037" cy="2368149"/>
          </a:xfrm>
        </p:grpSpPr>
        <p:sp>
          <p:nvSpPr>
            <p:cNvPr id="16" name="Rectángulo 15"/>
            <p:cNvSpPr/>
            <p:nvPr/>
          </p:nvSpPr>
          <p:spPr>
            <a:xfrm>
              <a:off x="4170775" y="2357570"/>
              <a:ext cx="3009825" cy="2134555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2776" tIns="112776" rIns="112776" bIns="112776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C" sz="2400" b="1" kern="1200" dirty="0" smtClean="0">
                  <a:solidFill>
                    <a:schemeClr val="bg1"/>
                  </a:solidFill>
                </a:rPr>
                <a:t>Homologaci</a:t>
              </a:r>
              <a:r>
                <a:rPr lang="es-EC" sz="2400" b="1" dirty="0" smtClean="0">
                  <a:solidFill>
                    <a:schemeClr val="bg1"/>
                  </a:solidFill>
                </a:rPr>
                <a:t>ón de</a:t>
              </a:r>
              <a:r>
                <a:rPr lang="es-EC" sz="2400" b="1" kern="1200" dirty="0" smtClean="0">
                  <a:solidFill>
                    <a:schemeClr val="bg1"/>
                  </a:solidFill>
                </a:rPr>
                <a:t> productos que se adscriben al Trabajo No Remunerados</a:t>
              </a:r>
              <a:endParaRPr lang="es-EC" sz="2400" b="1" kern="1200" dirty="0">
                <a:solidFill>
                  <a:schemeClr val="bg1"/>
                </a:solidFill>
              </a:endParaRPr>
            </a:p>
          </p:txBody>
        </p:sp>
        <p:sp>
          <p:nvSpPr>
            <p:cNvPr id="32" name="4 Elipse"/>
            <p:cNvSpPr/>
            <p:nvPr/>
          </p:nvSpPr>
          <p:spPr>
            <a:xfrm>
              <a:off x="3898563" y="2123976"/>
              <a:ext cx="656024" cy="656024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C" sz="3313" b="1" dirty="0" smtClean="0"/>
                <a:t>2</a:t>
              </a:r>
              <a:endParaRPr lang="es-EC" sz="1491" b="1" dirty="0"/>
            </a:p>
          </p:txBody>
        </p:sp>
      </p:grpSp>
      <p:grpSp>
        <p:nvGrpSpPr>
          <p:cNvPr id="9" name="Grupo 8"/>
          <p:cNvGrpSpPr/>
          <p:nvPr/>
        </p:nvGrpSpPr>
        <p:grpSpPr>
          <a:xfrm>
            <a:off x="8354270" y="1894094"/>
            <a:ext cx="3257101" cy="2141355"/>
            <a:chOff x="8075027" y="2123976"/>
            <a:chExt cx="3536345" cy="2376264"/>
          </a:xfrm>
        </p:grpSpPr>
        <p:sp>
          <p:nvSpPr>
            <p:cNvPr id="18" name="Rectángulo 17"/>
            <p:cNvSpPr/>
            <p:nvPr/>
          </p:nvSpPr>
          <p:spPr>
            <a:xfrm>
              <a:off x="8371454" y="2365685"/>
              <a:ext cx="3239918" cy="213455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2776" tIns="112776" rIns="112776" bIns="112776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C" sz="2400" b="1" dirty="0" smtClean="0">
                  <a:solidFill>
                    <a:schemeClr val="bg1"/>
                  </a:solidFill>
                </a:rPr>
                <a:t>Homologación  de Industrias del Trabajo No Remunerado</a:t>
              </a:r>
              <a:endParaRPr lang="es-EC" sz="2400" b="1" kern="1200" dirty="0">
                <a:solidFill>
                  <a:schemeClr val="bg1"/>
                </a:solidFill>
              </a:endParaRPr>
            </a:p>
          </p:txBody>
        </p:sp>
        <p:sp>
          <p:nvSpPr>
            <p:cNvPr id="36" name="4 Elipse"/>
            <p:cNvSpPr/>
            <p:nvPr/>
          </p:nvSpPr>
          <p:spPr>
            <a:xfrm>
              <a:off x="8075027" y="2123976"/>
              <a:ext cx="656024" cy="65602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C" sz="3600" b="1" dirty="0" smtClean="0"/>
                <a:t>3</a:t>
              </a:r>
              <a:endParaRPr lang="es-EC" sz="1600" b="1" dirty="0"/>
            </a:p>
          </p:txBody>
        </p:sp>
      </p:grpSp>
      <p:sp>
        <p:nvSpPr>
          <p:cNvPr id="25" name="Flecha derecha 2"/>
          <p:cNvSpPr/>
          <p:nvPr/>
        </p:nvSpPr>
        <p:spPr>
          <a:xfrm>
            <a:off x="7656063" y="2758190"/>
            <a:ext cx="930972" cy="877226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29" name="Flecha abajo 42"/>
          <p:cNvSpPr/>
          <p:nvPr/>
        </p:nvSpPr>
        <p:spPr>
          <a:xfrm>
            <a:off x="5840712" y="4644256"/>
            <a:ext cx="658091" cy="614747"/>
          </a:xfrm>
          <a:prstGeom prst="down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33" name="Flecha abajo 42"/>
          <p:cNvSpPr/>
          <p:nvPr/>
        </p:nvSpPr>
        <p:spPr>
          <a:xfrm>
            <a:off x="9945169" y="4716264"/>
            <a:ext cx="658091" cy="614747"/>
          </a:xfrm>
          <a:prstGeom prst="down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23" name="Rectángulo 22"/>
          <p:cNvSpPr/>
          <p:nvPr/>
        </p:nvSpPr>
        <p:spPr>
          <a:xfrm>
            <a:off x="954187" y="7452568"/>
            <a:ext cx="2827396" cy="667762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12776" tIns="112776" rIns="112776" bIns="112776" numCol="1" spcCol="1270" anchor="ctr" anchorCtr="0">
            <a:noAutofit/>
          </a:bodyPr>
          <a:lstStyle/>
          <a:p>
            <a:pPr lvl="0" algn="ctr"/>
            <a:r>
              <a:rPr lang="es-EC" sz="2400" b="1" dirty="0" smtClean="0">
                <a:solidFill>
                  <a:schemeClr val="tx1"/>
                </a:solidFill>
              </a:rPr>
              <a:t>Encuestas de uso del tiempo</a:t>
            </a:r>
            <a:endParaRPr lang="es-EC" sz="2400" b="1" dirty="0">
              <a:solidFill>
                <a:schemeClr val="tx1"/>
              </a:solidFill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4764792" y="7504886"/>
            <a:ext cx="6846579" cy="667762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12776" tIns="112776" rIns="112776" bIns="112776" numCol="1" spcCol="1270" anchor="ctr" anchorCtr="0">
            <a:noAutofit/>
          </a:bodyPr>
          <a:lstStyle/>
          <a:p>
            <a:pPr lvl="0" algn="ctr"/>
            <a:r>
              <a:rPr lang="es-EC" sz="3200" b="1" dirty="0" smtClean="0">
                <a:solidFill>
                  <a:schemeClr val="tx1"/>
                </a:solidFill>
              </a:rPr>
              <a:t>Sistema de Cuentas Nacionales (SCN)</a:t>
            </a:r>
            <a:endParaRPr lang="es-EC" sz="3200" b="1" dirty="0">
              <a:solidFill>
                <a:schemeClr val="tx1"/>
              </a:solidFill>
            </a:endParaRPr>
          </a:p>
        </p:txBody>
      </p:sp>
      <p:sp>
        <p:nvSpPr>
          <p:cNvPr id="10" name="Cerrar llave 9"/>
          <p:cNvSpPr/>
          <p:nvPr/>
        </p:nvSpPr>
        <p:spPr>
          <a:xfrm>
            <a:off x="3546475" y="2051968"/>
            <a:ext cx="236886" cy="2144257"/>
          </a:xfrm>
          <a:prstGeom prst="rightBrace">
            <a:avLst/>
          </a:prstGeom>
          <a:ln w="571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11" name="CuadroTexto 10"/>
          <p:cNvSpPr txBox="1"/>
          <p:nvPr/>
        </p:nvSpPr>
        <p:spPr>
          <a:xfrm>
            <a:off x="3690491" y="2123976"/>
            <a:ext cx="553998" cy="2056869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s-EC" sz="2400" b="1" dirty="0" smtClean="0"/>
              <a:t>Transformación</a:t>
            </a:r>
            <a:endParaRPr lang="es-EC" sz="2400" b="1" dirty="0"/>
          </a:p>
        </p:txBody>
      </p:sp>
      <p:sp>
        <p:nvSpPr>
          <p:cNvPr id="34" name="Cerrar llave 33"/>
          <p:cNvSpPr/>
          <p:nvPr/>
        </p:nvSpPr>
        <p:spPr>
          <a:xfrm>
            <a:off x="3834507" y="5092287"/>
            <a:ext cx="236886" cy="2144257"/>
          </a:xfrm>
          <a:prstGeom prst="rightBrace">
            <a:avLst/>
          </a:prstGeom>
          <a:ln w="571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35" name="CuadroTexto 34"/>
          <p:cNvSpPr txBox="1"/>
          <p:nvPr/>
        </p:nvSpPr>
        <p:spPr>
          <a:xfrm>
            <a:off x="4000589" y="5076304"/>
            <a:ext cx="553998" cy="2230109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s-EC" sz="2400" b="1" dirty="0" smtClean="0"/>
              <a:t>Correspondencia</a:t>
            </a:r>
            <a:endParaRPr lang="es-EC" sz="2400" b="1" dirty="0"/>
          </a:p>
        </p:txBody>
      </p:sp>
      <p:sp>
        <p:nvSpPr>
          <p:cNvPr id="37" name="Flecha derecha 2"/>
          <p:cNvSpPr/>
          <p:nvPr/>
        </p:nvSpPr>
        <p:spPr>
          <a:xfrm>
            <a:off x="7800079" y="5783254"/>
            <a:ext cx="930972" cy="877226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38" name="CuadroTexto 37"/>
          <p:cNvSpPr txBox="1"/>
          <p:nvPr/>
        </p:nvSpPr>
        <p:spPr>
          <a:xfrm>
            <a:off x="194618" y="5213794"/>
            <a:ext cx="615553" cy="1849638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txBody>
          <a:bodyPr vert="vert270" wrap="square" rtlCol="0">
            <a:spAutoFit/>
          </a:bodyPr>
          <a:lstStyle/>
          <a:p>
            <a:pPr algn="ctr"/>
            <a:r>
              <a:rPr lang="es-EC" sz="2800" dirty="0" smtClean="0"/>
              <a:t>Clasificador</a:t>
            </a:r>
            <a:endParaRPr lang="es-EC" sz="2800" dirty="0"/>
          </a:p>
        </p:txBody>
      </p:sp>
      <p:sp>
        <p:nvSpPr>
          <p:cNvPr id="39" name="CuadroTexto 38"/>
          <p:cNvSpPr txBox="1"/>
          <p:nvPr/>
        </p:nvSpPr>
        <p:spPr>
          <a:xfrm>
            <a:off x="194618" y="7122265"/>
            <a:ext cx="615553" cy="1122391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txBody>
          <a:bodyPr vert="vert270" wrap="square" rtlCol="0" anchor="ctr">
            <a:spAutoFit/>
          </a:bodyPr>
          <a:lstStyle/>
          <a:p>
            <a:pPr algn="ctr"/>
            <a:r>
              <a:rPr lang="es-EC" sz="2800" dirty="0" smtClean="0"/>
              <a:t>Fuente</a:t>
            </a:r>
            <a:endParaRPr lang="es-EC" sz="2800" dirty="0"/>
          </a:p>
        </p:txBody>
      </p:sp>
    </p:spTree>
    <p:extLst>
      <p:ext uri="{BB962C8B-B14F-4D97-AF65-F5344CB8AC3E}">
        <p14:creationId xmlns:p14="http://schemas.microsoft.com/office/powerpoint/2010/main" xmlns="" val="124651265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345309" y="1403896"/>
            <a:ext cx="698477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EC" sz="3200" b="1" dirty="0" smtClean="0"/>
              <a:t>2. </a:t>
            </a:r>
            <a:r>
              <a:rPr lang="es-EC" sz="3200" b="1" dirty="0"/>
              <a:t>Cálculo de la Producción del TNR</a:t>
            </a:r>
            <a:br>
              <a:rPr lang="es-EC" sz="3200" b="1" dirty="0"/>
            </a:br>
            <a:endParaRPr lang="es-EC" sz="3200" dirty="0"/>
          </a:p>
        </p:txBody>
      </p:sp>
      <p:grpSp>
        <p:nvGrpSpPr>
          <p:cNvPr id="45" name="Grupo 44"/>
          <p:cNvGrpSpPr/>
          <p:nvPr/>
        </p:nvGrpSpPr>
        <p:grpSpPr>
          <a:xfrm>
            <a:off x="1602259" y="2844056"/>
            <a:ext cx="9289033" cy="4835387"/>
            <a:chOff x="79508" y="2628032"/>
            <a:chExt cx="11377265" cy="5472608"/>
          </a:xfrm>
        </p:grpSpPr>
        <p:grpSp>
          <p:nvGrpSpPr>
            <p:cNvPr id="35" name="Grupo 34"/>
            <p:cNvGrpSpPr/>
            <p:nvPr/>
          </p:nvGrpSpPr>
          <p:grpSpPr>
            <a:xfrm>
              <a:off x="90091" y="2628032"/>
              <a:ext cx="11366682" cy="2142670"/>
              <a:chOff x="306115" y="2931519"/>
              <a:chExt cx="11366682" cy="2142670"/>
            </a:xfrm>
          </p:grpSpPr>
          <p:grpSp>
            <p:nvGrpSpPr>
              <p:cNvPr id="29" name="Grupo 28"/>
              <p:cNvGrpSpPr/>
              <p:nvPr/>
            </p:nvGrpSpPr>
            <p:grpSpPr>
              <a:xfrm>
                <a:off x="306115" y="2931519"/>
                <a:ext cx="11366682" cy="2142670"/>
                <a:chOff x="237714" y="3858852"/>
                <a:chExt cx="8842862" cy="1514714"/>
              </a:xfrm>
            </p:grpSpPr>
            <p:sp>
              <p:nvSpPr>
                <p:cNvPr id="6" name="Forma libre 5"/>
                <p:cNvSpPr/>
                <p:nvPr/>
              </p:nvSpPr>
              <p:spPr>
                <a:xfrm>
                  <a:off x="237714" y="3858852"/>
                  <a:ext cx="2402352" cy="1508977"/>
                </a:xfrm>
                <a:custGeom>
                  <a:avLst/>
                  <a:gdLst>
                    <a:gd name="connsiteX0" fmla="*/ 0 w 2402352"/>
                    <a:gd name="connsiteY0" fmla="*/ 150898 h 1508977"/>
                    <a:gd name="connsiteX1" fmla="*/ 150898 w 2402352"/>
                    <a:gd name="connsiteY1" fmla="*/ 0 h 1508977"/>
                    <a:gd name="connsiteX2" fmla="*/ 2251454 w 2402352"/>
                    <a:gd name="connsiteY2" fmla="*/ 0 h 1508977"/>
                    <a:gd name="connsiteX3" fmla="*/ 2402352 w 2402352"/>
                    <a:gd name="connsiteY3" fmla="*/ 150898 h 1508977"/>
                    <a:gd name="connsiteX4" fmla="*/ 2402352 w 2402352"/>
                    <a:gd name="connsiteY4" fmla="*/ 1358079 h 1508977"/>
                    <a:gd name="connsiteX5" fmla="*/ 2251454 w 2402352"/>
                    <a:gd name="connsiteY5" fmla="*/ 1508977 h 1508977"/>
                    <a:gd name="connsiteX6" fmla="*/ 150898 w 2402352"/>
                    <a:gd name="connsiteY6" fmla="*/ 1508977 h 1508977"/>
                    <a:gd name="connsiteX7" fmla="*/ 0 w 2402352"/>
                    <a:gd name="connsiteY7" fmla="*/ 1358079 h 1508977"/>
                    <a:gd name="connsiteX8" fmla="*/ 0 w 2402352"/>
                    <a:gd name="connsiteY8" fmla="*/ 150898 h 15089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02352" h="1508977">
                      <a:moveTo>
                        <a:pt x="0" y="150898"/>
                      </a:moveTo>
                      <a:cubicBezTo>
                        <a:pt x="0" y="67559"/>
                        <a:pt x="67559" y="0"/>
                        <a:pt x="150898" y="0"/>
                      </a:cubicBezTo>
                      <a:lnTo>
                        <a:pt x="2251454" y="0"/>
                      </a:lnTo>
                      <a:cubicBezTo>
                        <a:pt x="2334793" y="0"/>
                        <a:pt x="2402352" y="67559"/>
                        <a:pt x="2402352" y="150898"/>
                      </a:cubicBezTo>
                      <a:lnTo>
                        <a:pt x="2402352" y="1358079"/>
                      </a:lnTo>
                      <a:cubicBezTo>
                        <a:pt x="2402352" y="1441418"/>
                        <a:pt x="2334793" y="1508977"/>
                        <a:pt x="2251454" y="1508977"/>
                      </a:cubicBezTo>
                      <a:lnTo>
                        <a:pt x="150898" y="1508977"/>
                      </a:lnTo>
                      <a:cubicBezTo>
                        <a:pt x="67559" y="1508977"/>
                        <a:pt x="0" y="1441418"/>
                        <a:pt x="0" y="1358079"/>
                      </a:cubicBezTo>
                      <a:lnTo>
                        <a:pt x="0" y="150898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80000"/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l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l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dk1">
                    <a:hueOff val="0"/>
                    <a:satOff val="0"/>
                    <a:lumOff val="0"/>
                    <a:alphaOff val="0"/>
                  </a:schemeClr>
                </a:fontRef>
              </p:style>
              <p:txBody>
                <a:bodyPr spcFirstLastPara="0" vert="horz" wrap="square" lIns="112776" tIns="112776" rIns="112776" bIns="112776" numCol="1" spcCol="1270" anchor="ctr" anchorCtr="0">
                  <a:noAutofit/>
                </a:bodyPr>
                <a:lstStyle/>
                <a:p>
                  <a:pPr lvl="0" algn="ctr" defTabSz="8001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r>
                    <a:rPr lang="es-EC" sz="3600" kern="1200" dirty="0" smtClean="0">
                      <a:solidFill>
                        <a:schemeClr val="bg1"/>
                      </a:solidFill>
                    </a:rPr>
                    <a:t>Tiempo</a:t>
                  </a:r>
                </a:p>
              </p:txBody>
            </p:sp>
            <p:sp>
              <p:nvSpPr>
                <p:cNvPr id="16" name="Forma libre 15"/>
                <p:cNvSpPr/>
                <p:nvPr/>
              </p:nvSpPr>
              <p:spPr>
                <a:xfrm>
                  <a:off x="3429087" y="3858852"/>
                  <a:ext cx="2402352" cy="1508977"/>
                </a:xfrm>
                <a:custGeom>
                  <a:avLst/>
                  <a:gdLst>
                    <a:gd name="connsiteX0" fmla="*/ 0 w 2402352"/>
                    <a:gd name="connsiteY0" fmla="*/ 150898 h 1508977"/>
                    <a:gd name="connsiteX1" fmla="*/ 150898 w 2402352"/>
                    <a:gd name="connsiteY1" fmla="*/ 0 h 1508977"/>
                    <a:gd name="connsiteX2" fmla="*/ 2251454 w 2402352"/>
                    <a:gd name="connsiteY2" fmla="*/ 0 h 1508977"/>
                    <a:gd name="connsiteX3" fmla="*/ 2402352 w 2402352"/>
                    <a:gd name="connsiteY3" fmla="*/ 150898 h 1508977"/>
                    <a:gd name="connsiteX4" fmla="*/ 2402352 w 2402352"/>
                    <a:gd name="connsiteY4" fmla="*/ 1358079 h 1508977"/>
                    <a:gd name="connsiteX5" fmla="*/ 2251454 w 2402352"/>
                    <a:gd name="connsiteY5" fmla="*/ 1508977 h 1508977"/>
                    <a:gd name="connsiteX6" fmla="*/ 150898 w 2402352"/>
                    <a:gd name="connsiteY6" fmla="*/ 1508977 h 1508977"/>
                    <a:gd name="connsiteX7" fmla="*/ 0 w 2402352"/>
                    <a:gd name="connsiteY7" fmla="*/ 1358079 h 1508977"/>
                    <a:gd name="connsiteX8" fmla="*/ 0 w 2402352"/>
                    <a:gd name="connsiteY8" fmla="*/ 150898 h 15089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02352" h="1508977">
                      <a:moveTo>
                        <a:pt x="0" y="150898"/>
                      </a:moveTo>
                      <a:cubicBezTo>
                        <a:pt x="0" y="67559"/>
                        <a:pt x="67559" y="0"/>
                        <a:pt x="150898" y="0"/>
                      </a:cubicBezTo>
                      <a:lnTo>
                        <a:pt x="2251454" y="0"/>
                      </a:lnTo>
                      <a:cubicBezTo>
                        <a:pt x="2334793" y="0"/>
                        <a:pt x="2402352" y="67559"/>
                        <a:pt x="2402352" y="150898"/>
                      </a:cubicBezTo>
                      <a:lnTo>
                        <a:pt x="2402352" y="1358079"/>
                      </a:lnTo>
                      <a:cubicBezTo>
                        <a:pt x="2402352" y="1441418"/>
                        <a:pt x="2334793" y="1508977"/>
                        <a:pt x="2251454" y="1508977"/>
                      </a:cubicBezTo>
                      <a:lnTo>
                        <a:pt x="150898" y="1508977"/>
                      </a:lnTo>
                      <a:cubicBezTo>
                        <a:pt x="67559" y="1508977"/>
                        <a:pt x="0" y="1441418"/>
                        <a:pt x="0" y="1358079"/>
                      </a:cubicBezTo>
                      <a:lnTo>
                        <a:pt x="0" y="150898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accent1">
                    <a:shade val="80000"/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l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l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dk1">
                    <a:hueOff val="0"/>
                    <a:satOff val="0"/>
                    <a:lumOff val="0"/>
                    <a:alphaOff val="0"/>
                  </a:schemeClr>
                </a:fontRef>
              </p:style>
              <p:txBody>
                <a:bodyPr spcFirstLastPara="0" vert="horz" wrap="square" lIns="112776" tIns="112776" rIns="112776" bIns="112776" numCol="1" spcCol="1270" anchor="ctr" anchorCtr="0">
                  <a:noAutofit/>
                </a:bodyPr>
                <a:lstStyle/>
                <a:p>
                  <a:pPr lvl="0" algn="ctr" defTabSz="8001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r>
                    <a:rPr lang="es-EC" sz="2400" b="1" kern="1200" dirty="0" smtClean="0">
                      <a:solidFill>
                        <a:schemeClr val="bg1"/>
                      </a:solidFill>
                    </a:rPr>
                    <a:t>Remuneraciones promedio</a:t>
                  </a:r>
                  <a:endParaRPr lang="es-EC" sz="2400" b="1" kern="12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8" name="Forma libre 17"/>
                <p:cNvSpPr/>
                <p:nvPr/>
              </p:nvSpPr>
              <p:spPr>
                <a:xfrm>
                  <a:off x="6494571" y="3864589"/>
                  <a:ext cx="2586005" cy="1508977"/>
                </a:xfrm>
                <a:custGeom>
                  <a:avLst/>
                  <a:gdLst>
                    <a:gd name="connsiteX0" fmla="*/ 0 w 2402352"/>
                    <a:gd name="connsiteY0" fmla="*/ 150898 h 1508977"/>
                    <a:gd name="connsiteX1" fmla="*/ 150898 w 2402352"/>
                    <a:gd name="connsiteY1" fmla="*/ 0 h 1508977"/>
                    <a:gd name="connsiteX2" fmla="*/ 2251454 w 2402352"/>
                    <a:gd name="connsiteY2" fmla="*/ 0 h 1508977"/>
                    <a:gd name="connsiteX3" fmla="*/ 2402352 w 2402352"/>
                    <a:gd name="connsiteY3" fmla="*/ 150898 h 1508977"/>
                    <a:gd name="connsiteX4" fmla="*/ 2402352 w 2402352"/>
                    <a:gd name="connsiteY4" fmla="*/ 1358079 h 1508977"/>
                    <a:gd name="connsiteX5" fmla="*/ 2251454 w 2402352"/>
                    <a:gd name="connsiteY5" fmla="*/ 1508977 h 1508977"/>
                    <a:gd name="connsiteX6" fmla="*/ 150898 w 2402352"/>
                    <a:gd name="connsiteY6" fmla="*/ 1508977 h 1508977"/>
                    <a:gd name="connsiteX7" fmla="*/ 0 w 2402352"/>
                    <a:gd name="connsiteY7" fmla="*/ 1358079 h 1508977"/>
                    <a:gd name="connsiteX8" fmla="*/ 0 w 2402352"/>
                    <a:gd name="connsiteY8" fmla="*/ 150898 h 15089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02352" h="1508977">
                      <a:moveTo>
                        <a:pt x="0" y="150898"/>
                      </a:moveTo>
                      <a:cubicBezTo>
                        <a:pt x="0" y="67559"/>
                        <a:pt x="67559" y="0"/>
                        <a:pt x="150898" y="0"/>
                      </a:cubicBezTo>
                      <a:lnTo>
                        <a:pt x="2251454" y="0"/>
                      </a:lnTo>
                      <a:cubicBezTo>
                        <a:pt x="2334793" y="0"/>
                        <a:pt x="2402352" y="67559"/>
                        <a:pt x="2402352" y="150898"/>
                      </a:cubicBezTo>
                      <a:lnTo>
                        <a:pt x="2402352" y="1358079"/>
                      </a:lnTo>
                      <a:cubicBezTo>
                        <a:pt x="2402352" y="1441418"/>
                        <a:pt x="2334793" y="1508977"/>
                        <a:pt x="2251454" y="1508977"/>
                      </a:cubicBezTo>
                      <a:lnTo>
                        <a:pt x="150898" y="1508977"/>
                      </a:lnTo>
                      <a:cubicBezTo>
                        <a:pt x="67559" y="1508977"/>
                        <a:pt x="0" y="1441418"/>
                        <a:pt x="0" y="1358079"/>
                      </a:cubicBezTo>
                      <a:lnTo>
                        <a:pt x="0" y="150898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80000"/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l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l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dk1">
                    <a:hueOff val="0"/>
                    <a:satOff val="0"/>
                    <a:lumOff val="0"/>
                    <a:alphaOff val="0"/>
                  </a:schemeClr>
                </a:fontRef>
              </p:style>
              <p:txBody>
                <a:bodyPr spcFirstLastPara="0" vert="horz" wrap="square" lIns="112776" tIns="112776" rIns="112776" bIns="112776" numCol="1" spcCol="1270" anchor="ctr" anchorCtr="0">
                  <a:noAutofit/>
                </a:bodyPr>
                <a:lstStyle/>
                <a:p>
                  <a:pPr lvl="0" algn="ctr" defTabSz="8001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r>
                    <a:rPr lang="es-EC" sz="2400" b="1" dirty="0" smtClean="0">
                      <a:solidFill>
                        <a:schemeClr val="bg1"/>
                      </a:solidFill>
                    </a:rPr>
                    <a:t>Producción</a:t>
                  </a:r>
                </a:p>
                <a:p>
                  <a:pPr lvl="0" algn="ctr" defTabSz="8001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r>
                    <a:rPr lang="es-EC" sz="2400" b="1" dirty="0" smtClean="0">
                      <a:solidFill>
                        <a:schemeClr val="bg1"/>
                      </a:solidFill>
                    </a:rPr>
                    <a:t>(Valor económico)</a:t>
                  </a:r>
                  <a:endParaRPr lang="es-EC" sz="2400" b="1" kern="120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33" name="Multiplicar 32"/>
              <p:cNvSpPr/>
              <p:nvPr/>
            </p:nvSpPr>
            <p:spPr>
              <a:xfrm>
                <a:off x="3463884" y="3492128"/>
                <a:ext cx="918183" cy="850756"/>
              </a:xfrm>
              <a:prstGeom prst="mathMultiply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C"/>
              </a:p>
            </p:txBody>
          </p:sp>
          <p:sp>
            <p:nvSpPr>
              <p:cNvPr id="34" name="Igual que 33"/>
              <p:cNvSpPr/>
              <p:nvPr/>
            </p:nvSpPr>
            <p:spPr>
              <a:xfrm>
                <a:off x="7640348" y="3721492"/>
                <a:ext cx="576064" cy="562724"/>
              </a:xfrm>
              <a:prstGeom prst="mathEqual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C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7" name="Grupo 36"/>
            <p:cNvGrpSpPr/>
            <p:nvPr/>
          </p:nvGrpSpPr>
          <p:grpSpPr>
            <a:xfrm>
              <a:off x="79508" y="5966085"/>
              <a:ext cx="7059024" cy="2134555"/>
              <a:chOff x="237714" y="3858852"/>
              <a:chExt cx="5491662" cy="1508977"/>
            </a:xfrm>
          </p:grpSpPr>
          <p:sp>
            <p:nvSpPr>
              <p:cNvPr id="40" name="Forma libre 39"/>
              <p:cNvSpPr/>
              <p:nvPr/>
            </p:nvSpPr>
            <p:spPr>
              <a:xfrm>
                <a:off x="237714" y="3858852"/>
                <a:ext cx="2402352" cy="1508977"/>
              </a:xfrm>
              <a:custGeom>
                <a:avLst/>
                <a:gdLst>
                  <a:gd name="connsiteX0" fmla="*/ 0 w 2402352"/>
                  <a:gd name="connsiteY0" fmla="*/ 150898 h 1508977"/>
                  <a:gd name="connsiteX1" fmla="*/ 150898 w 2402352"/>
                  <a:gd name="connsiteY1" fmla="*/ 0 h 1508977"/>
                  <a:gd name="connsiteX2" fmla="*/ 2251454 w 2402352"/>
                  <a:gd name="connsiteY2" fmla="*/ 0 h 1508977"/>
                  <a:gd name="connsiteX3" fmla="*/ 2402352 w 2402352"/>
                  <a:gd name="connsiteY3" fmla="*/ 150898 h 1508977"/>
                  <a:gd name="connsiteX4" fmla="*/ 2402352 w 2402352"/>
                  <a:gd name="connsiteY4" fmla="*/ 1358079 h 1508977"/>
                  <a:gd name="connsiteX5" fmla="*/ 2251454 w 2402352"/>
                  <a:gd name="connsiteY5" fmla="*/ 1508977 h 1508977"/>
                  <a:gd name="connsiteX6" fmla="*/ 150898 w 2402352"/>
                  <a:gd name="connsiteY6" fmla="*/ 1508977 h 1508977"/>
                  <a:gd name="connsiteX7" fmla="*/ 0 w 2402352"/>
                  <a:gd name="connsiteY7" fmla="*/ 1358079 h 1508977"/>
                  <a:gd name="connsiteX8" fmla="*/ 0 w 2402352"/>
                  <a:gd name="connsiteY8" fmla="*/ 150898 h 150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02352" h="1508977">
                    <a:moveTo>
                      <a:pt x="0" y="150898"/>
                    </a:moveTo>
                    <a:cubicBezTo>
                      <a:pt x="0" y="67559"/>
                      <a:pt x="67559" y="0"/>
                      <a:pt x="150898" y="0"/>
                    </a:cubicBezTo>
                    <a:lnTo>
                      <a:pt x="2251454" y="0"/>
                    </a:lnTo>
                    <a:cubicBezTo>
                      <a:pt x="2334793" y="0"/>
                      <a:pt x="2402352" y="67559"/>
                      <a:pt x="2402352" y="150898"/>
                    </a:cubicBezTo>
                    <a:lnTo>
                      <a:pt x="2402352" y="1358079"/>
                    </a:lnTo>
                    <a:cubicBezTo>
                      <a:pt x="2402352" y="1441418"/>
                      <a:pt x="2334793" y="1508977"/>
                      <a:pt x="2251454" y="1508977"/>
                    </a:cubicBezTo>
                    <a:lnTo>
                      <a:pt x="150898" y="1508977"/>
                    </a:lnTo>
                    <a:cubicBezTo>
                      <a:pt x="67559" y="1508977"/>
                      <a:pt x="0" y="1441418"/>
                      <a:pt x="0" y="1358079"/>
                    </a:cubicBezTo>
                    <a:lnTo>
                      <a:pt x="0" y="15089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8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112776" tIns="112776" rIns="112776" bIns="112776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s-EC" sz="3200" kern="1200" dirty="0" smtClean="0">
                    <a:solidFill>
                      <a:schemeClr val="bg1"/>
                    </a:solidFill>
                  </a:rPr>
                  <a:t>Encuestas de uso de tiempo</a:t>
                </a:r>
              </a:p>
            </p:txBody>
          </p:sp>
          <p:sp>
            <p:nvSpPr>
              <p:cNvPr id="41" name="Forma libre 40"/>
              <p:cNvSpPr/>
              <p:nvPr/>
            </p:nvSpPr>
            <p:spPr>
              <a:xfrm>
                <a:off x="3327024" y="3858852"/>
                <a:ext cx="2402352" cy="1508977"/>
              </a:xfrm>
              <a:custGeom>
                <a:avLst/>
                <a:gdLst>
                  <a:gd name="connsiteX0" fmla="*/ 0 w 2402352"/>
                  <a:gd name="connsiteY0" fmla="*/ 150898 h 1508977"/>
                  <a:gd name="connsiteX1" fmla="*/ 150898 w 2402352"/>
                  <a:gd name="connsiteY1" fmla="*/ 0 h 1508977"/>
                  <a:gd name="connsiteX2" fmla="*/ 2251454 w 2402352"/>
                  <a:gd name="connsiteY2" fmla="*/ 0 h 1508977"/>
                  <a:gd name="connsiteX3" fmla="*/ 2402352 w 2402352"/>
                  <a:gd name="connsiteY3" fmla="*/ 150898 h 1508977"/>
                  <a:gd name="connsiteX4" fmla="*/ 2402352 w 2402352"/>
                  <a:gd name="connsiteY4" fmla="*/ 1358079 h 1508977"/>
                  <a:gd name="connsiteX5" fmla="*/ 2251454 w 2402352"/>
                  <a:gd name="connsiteY5" fmla="*/ 1508977 h 1508977"/>
                  <a:gd name="connsiteX6" fmla="*/ 150898 w 2402352"/>
                  <a:gd name="connsiteY6" fmla="*/ 1508977 h 1508977"/>
                  <a:gd name="connsiteX7" fmla="*/ 0 w 2402352"/>
                  <a:gd name="connsiteY7" fmla="*/ 1358079 h 1508977"/>
                  <a:gd name="connsiteX8" fmla="*/ 0 w 2402352"/>
                  <a:gd name="connsiteY8" fmla="*/ 150898 h 150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02352" h="1508977">
                    <a:moveTo>
                      <a:pt x="0" y="150898"/>
                    </a:moveTo>
                    <a:cubicBezTo>
                      <a:pt x="0" y="67559"/>
                      <a:pt x="67559" y="0"/>
                      <a:pt x="150898" y="0"/>
                    </a:cubicBezTo>
                    <a:lnTo>
                      <a:pt x="2251454" y="0"/>
                    </a:lnTo>
                    <a:cubicBezTo>
                      <a:pt x="2334793" y="0"/>
                      <a:pt x="2402352" y="67559"/>
                      <a:pt x="2402352" y="150898"/>
                    </a:cubicBezTo>
                    <a:lnTo>
                      <a:pt x="2402352" y="1358079"/>
                    </a:lnTo>
                    <a:cubicBezTo>
                      <a:pt x="2402352" y="1441418"/>
                      <a:pt x="2334793" y="1508977"/>
                      <a:pt x="2251454" y="1508977"/>
                    </a:cubicBezTo>
                    <a:lnTo>
                      <a:pt x="150898" y="1508977"/>
                    </a:lnTo>
                    <a:cubicBezTo>
                      <a:pt x="67559" y="1508977"/>
                      <a:pt x="0" y="1441418"/>
                      <a:pt x="0" y="1358079"/>
                    </a:cubicBezTo>
                    <a:lnTo>
                      <a:pt x="0" y="150898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8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112776" tIns="112776" rIns="112776" bIns="112776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s-EC" sz="2400" b="1" kern="1200" dirty="0" smtClean="0">
                    <a:solidFill>
                      <a:schemeClr val="bg1"/>
                    </a:solidFill>
                  </a:rPr>
                  <a:t>Tablas de oferta – utilización (Cuentas Nacionales) </a:t>
                </a:r>
                <a:endParaRPr lang="es-EC" sz="2400" b="1" kern="12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43" name="Flecha abajo 42"/>
            <p:cNvSpPr/>
            <p:nvPr/>
          </p:nvSpPr>
          <p:spPr>
            <a:xfrm>
              <a:off x="1087620" y="4860280"/>
              <a:ext cx="936104" cy="1025682"/>
            </a:xfrm>
            <a:prstGeom prst="downArrow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  <p:sp>
          <p:nvSpPr>
            <p:cNvPr id="44" name="Flecha abajo 43"/>
            <p:cNvSpPr/>
            <p:nvPr/>
          </p:nvSpPr>
          <p:spPr>
            <a:xfrm>
              <a:off x="5192076" y="4860280"/>
              <a:ext cx="936104" cy="1025682"/>
            </a:xfrm>
            <a:prstGeom prst="downArrow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</p:grpSp>
      <p:sp>
        <p:nvSpPr>
          <p:cNvPr id="49" name="CuadroTexto 48"/>
          <p:cNvSpPr txBox="1"/>
          <p:nvPr/>
        </p:nvSpPr>
        <p:spPr>
          <a:xfrm>
            <a:off x="810171" y="2886906"/>
            <a:ext cx="615553" cy="1768202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txBody>
          <a:bodyPr vert="vert270" wrap="square" rtlCol="0">
            <a:spAutoFit/>
          </a:bodyPr>
          <a:lstStyle/>
          <a:p>
            <a:pPr algn="ctr"/>
            <a:r>
              <a:rPr lang="es-EC" sz="2800" dirty="0" smtClean="0"/>
              <a:t>Valoración</a:t>
            </a:r>
            <a:endParaRPr lang="es-EC" sz="2800" dirty="0"/>
          </a:p>
        </p:txBody>
      </p:sp>
      <p:sp>
        <p:nvSpPr>
          <p:cNvPr id="50" name="CuadroTexto 49"/>
          <p:cNvSpPr txBox="1"/>
          <p:nvPr/>
        </p:nvSpPr>
        <p:spPr>
          <a:xfrm>
            <a:off x="882179" y="6023260"/>
            <a:ext cx="615553" cy="1368152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txBody>
          <a:bodyPr vert="vert270" wrap="square" rtlCol="0" anchor="ctr">
            <a:spAutoFit/>
          </a:bodyPr>
          <a:lstStyle/>
          <a:p>
            <a:pPr algn="ctr"/>
            <a:r>
              <a:rPr lang="es-EC" sz="2800" dirty="0" smtClean="0"/>
              <a:t> Fuente</a:t>
            </a:r>
            <a:endParaRPr lang="es-EC" sz="2800" dirty="0"/>
          </a:p>
        </p:txBody>
      </p:sp>
    </p:spTree>
    <p:extLst>
      <p:ext uri="{BB962C8B-B14F-4D97-AF65-F5344CB8AC3E}">
        <p14:creationId xmlns:p14="http://schemas.microsoft.com/office/powerpoint/2010/main" xmlns="" val="128914023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769645" y="1227970"/>
            <a:ext cx="101688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EC" sz="3600" b="1" dirty="0"/>
              <a:t>3. </a:t>
            </a:r>
            <a:r>
              <a:rPr lang="es-EC" sz="3600" b="1" dirty="0" smtClean="0"/>
              <a:t>Métodos de valoración de la remuneraciones</a:t>
            </a:r>
            <a:endParaRPr lang="es-EC" sz="3600" dirty="0"/>
          </a:p>
        </p:txBody>
      </p:sp>
      <p:grpSp>
        <p:nvGrpSpPr>
          <p:cNvPr id="30" name="Grupo 29"/>
          <p:cNvGrpSpPr/>
          <p:nvPr/>
        </p:nvGrpSpPr>
        <p:grpSpPr>
          <a:xfrm>
            <a:off x="1458243" y="2332573"/>
            <a:ext cx="8640960" cy="2158976"/>
            <a:chOff x="1170693" y="2165558"/>
            <a:chExt cx="9556669" cy="2387769"/>
          </a:xfrm>
        </p:grpSpPr>
        <p:sp>
          <p:nvSpPr>
            <p:cNvPr id="7" name="Forma libre 6"/>
            <p:cNvSpPr/>
            <p:nvPr/>
          </p:nvSpPr>
          <p:spPr>
            <a:xfrm>
              <a:off x="5764938" y="2844056"/>
              <a:ext cx="3073214" cy="504000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302553"/>
                  </a:lnTo>
                  <a:lnTo>
                    <a:pt x="3486569" y="302553"/>
                  </a:lnTo>
                  <a:lnTo>
                    <a:pt x="3486569" y="605107"/>
                  </a:lnTo>
                </a:path>
              </a:pathLst>
            </a:cu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4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2">
                <a:tint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Forma libre 10"/>
            <p:cNvSpPr/>
            <p:nvPr/>
          </p:nvSpPr>
          <p:spPr>
            <a:xfrm>
              <a:off x="2147585" y="2844057"/>
              <a:ext cx="2343132" cy="605107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3486569" y="0"/>
                  </a:moveTo>
                  <a:lnTo>
                    <a:pt x="3486569" y="302553"/>
                  </a:lnTo>
                  <a:lnTo>
                    <a:pt x="0" y="302553"/>
                  </a:lnTo>
                  <a:lnTo>
                    <a:pt x="0" y="605107"/>
                  </a:lnTo>
                </a:path>
              </a:pathLst>
            </a:cu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4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2">
                <a:tint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Forma libre 11"/>
            <p:cNvSpPr/>
            <p:nvPr/>
          </p:nvSpPr>
          <p:spPr>
            <a:xfrm>
              <a:off x="3878416" y="2165558"/>
              <a:ext cx="4433274" cy="843089"/>
            </a:xfrm>
            <a:custGeom>
              <a:avLst/>
              <a:gdLst>
                <a:gd name="connsiteX0" fmla="*/ 0 w 4433274"/>
                <a:gd name="connsiteY0" fmla="*/ 0 h 1440731"/>
                <a:gd name="connsiteX1" fmla="*/ 4433274 w 4433274"/>
                <a:gd name="connsiteY1" fmla="*/ 0 h 1440731"/>
                <a:gd name="connsiteX2" fmla="*/ 4433274 w 4433274"/>
                <a:gd name="connsiteY2" fmla="*/ 1440731 h 1440731"/>
                <a:gd name="connsiteX3" fmla="*/ 0 w 4433274"/>
                <a:gd name="connsiteY3" fmla="*/ 1440731 h 1440731"/>
                <a:gd name="connsiteX4" fmla="*/ 0 w 4433274"/>
                <a:gd name="connsiteY4" fmla="*/ 0 h 1440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33274" h="1440731">
                  <a:moveTo>
                    <a:pt x="0" y="0"/>
                  </a:moveTo>
                  <a:lnTo>
                    <a:pt x="4433274" y="0"/>
                  </a:lnTo>
                  <a:lnTo>
                    <a:pt x="4433274" y="1440731"/>
                  </a:lnTo>
                  <a:lnTo>
                    <a:pt x="0" y="14407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2860" tIns="22860" rIns="22860" bIns="22860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C" sz="3200" b="1" kern="1200" dirty="0" smtClean="0">
                  <a:solidFill>
                    <a:schemeClr val="tx1"/>
                  </a:solidFill>
                </a:rPr>
                <a:t>Costos de producción</a:t>
              </a:r>
              <a:endParaRPr lang="es-EC" sz="3200" b="1" kern="1200" dirty="0">
                <a:solidFill>
                  <a:schemeClr val="tx1"/>
                </a:solidFill>
              </a:endParaRPr>
            </a:p>
          </p:txBody>
        </p:sp>
        <p:sp>
          <p:nvSpPr>
            <p:cNvPr id="19" name="Forma libre 18"/>
            <p:cNvSpPr/>
            <p:nvPr/>
          </p:nvSpPr>
          <p:spPr>
            <a:xfrm>
              <a:off x="1170693" y="3467388"/>
              <a:ext cx="2376264" cy="1025694"/>
            </a:xfrm>
            <a:custGeom>
              <a:avLst/>
              <a:gdLst>
                <a:gd name="connsiteX0" fmla="*/ 0 w 4433274"/>
                <a:gd name="connsiteY0" fmla="*/ 0 h 1440731"/>
                <a:gd name="connsiteX1" fmla="*/ 4433274 w 4433274"/>
                <a:gd name="connsiteY1" fmla="*/ 0 h 1440731"/>
                <a:gd name="connsiteX2" fmla="*/ 4433274 w 4433274"/>
                <a:gd name="connsiteY2" fmla="*/ 1440731 h 1440731"/>
                <a:gd name="connsiteX3" fmla="*/ 0 w 4433274"/>
                <a:gd name="connsiteY3" fmla="*/ 1440731 h 1440731"/>
                <a:gd name="connsiteX4" fmla="*/ 0 w 4433274"/>
                <a:gd name="connsiteY4" fmla="*/ 0 h 1440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33274" h="1440731">
                  <a:moveTo>
                    <a:pt x="0" y="0"/>
                  </a:moveTo>
                  <a:lnTo>
                    <a:pt x="4433274" y="0"/>
                  </a:lnTo>
                  <a:lnTo>
                    <a:pt x="4433274" y="1440731"/>
                  </a:lnTo>
                  <a:lnTo>
                    <a:pt x="0" y="14407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2860" tIns="22860" rIns="22860" bIns="22860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C" sz="2400" b="1" kern="1200" dirty="0" smtClean="0">
                  <a:solidFill>
                    <a:schemeClr val="tx1"/>
                  </a:solidFill>
                </a:rPr>
                <a:t>Costos de oportunidad</a:t>
              </a:r>
              <a:endParaRPr lang="es-EC" sz="2400" b="1" kern="1200" dirty="0">
                <a:solidFill>
                  <a:schemeClr val="tx1"/>
                </a:solidFill>
              </a:endParaRPr>
            </a:p>
          </p:txBody>
        </p:sp>
        <p:sp>
          <p:nvSpPr>
            <p:cNvPr id="20" name="Forma libre 19"/>
            <p:cNvSpPr/>
            <p:nvPr/>
          </p:nvSpPr>
          <p:spPr>
            <a:xfrm>
              <a:off x="8351098" y="3527633"/>
              <a:ext cx="2376264" cy="1025694"/>
            </a:xfrm>
            <a:custGeom>
              <a:avLst/>
              <a:gdLst>
                <a:gd name="connsiteX0" fmla="*/ 0 w 4433274"/>
                <a:gd name="connsiteY0" fmla="*/ 0 h 1440731"/>
                <a:gd name="connsiteX1" fmla="*/ 4433274 w 4433274"/>
                <a:gd name="connsiteY1" fmla="*/ 0 h 1440731"/>
                <a:gd name="connsiteX2" fmla="*/ 4433274 w 4433274"/>
                <a:gd name="connsiteY2" fmla="*/ 1440731 h 1440731"/>
                <a:gd name="connsiteX3" fmla="*/ 0 w 4433274"/>
                <a:gd name="connsiteY3" fmla="*/ 1440731 h 1440731"/>
                <a:gd name="connsiteX4" fmla="*/ 0 w 4433274"/>
                <a:gd name="connsiteY4" fmla="*/ 0 h 1440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33274" h="1440731">
                  <a:moveTo>
                    <a:pt x="0" y="0"/>
                  </a:moveTo>
                  <a:lnTo>
                    <a:pt x="4433274" y="0"/>
                  </a:lnTo>
                  <a:lnTo>
                    <a:pt x="4433274" y="1440731"/>
                  </a:lnTo>
                  <a:lnTo>
                    <a:pt x="0" y="14407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2860" tIns="22860" rIns="22860" bIns="22860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C" sz="2400" b="1" kern="1200" dirty="0" smtClean="0">
                  <a:solidFill>
                    <a:schemeClr val="tx1"/>
                  </a:solidFill>
                </a:rPr>
                <a:t>Costos de reemplazo</a:t>
              </a:r>
              <a:endParaRPr lang="es-EC" sz="2400" b="1" kern="1200" dirty="0">
                <a:solidFill>
                  <a:schemeClr val="tx1"/>
                </a:solidFill>
              </a:endParaRPr>
            </a:p>
          </p:txBody>
        </p:sp>
      </p:grpSp>
      <p:sp>
        <p:nvSpPr>
          <p:cNvPr id="31" name="Rectángulo 30"/>
          <p:cNvSpPr/>
          <p:nvPr/>
        </p:nvSpPr>
        <p:spPr>
          <a:xfrm>
            <a:off x="7362899" y="3420120"/>
            <a:ext cx="3240360" cy="1389215"/>
          </a:xfrm>
          <a:prstGeom prst="rect">
            <a:avLst/>
          </a:prstGeom>
          <a:noFill/>
          <a:ln w="47625">
            <a:solidFill>
              <a:schemeClr val="accent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>
              <a:solidFill>
                <a:schemeClr val="accent4"/>
              </a:solidFill>
            </a:endParaRPr>
          </a:p>
        </p:txBody>
      </p:sp>
      <p:sp>
        <p:nvSpPr>
          <p:cNvPr id="56" name="Rectángulo 55"/>
          <p:cNvSpPr/>
          <p:nvPr/>
        </p:nvSpPr>
        <p:spPr>
          <a:xfrm>
            <a:off x="0" y="3204096"/>
            <a:ext cx="11179323" cy="24692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grpSp>
        <p:nvGrpSpPr>
          <p:cNvPr id="26" name="Grupo 25"/>
          <p:cNvGrpSpPr/>
          <p:nvPr/>
        </p:nvGrpSpPr>
        <p:grpSpPr>
          <a:xfrm>
            <a:off x="1026195" y="3204096"/>
            <a:ext cx="9041251" cy="4430937"/>
            <a:chOff x="455234" y="2294130"/>
            <a:chExt cx="9999380" cy="4900496"/>
          </a:xfrm>
        </p:grpSpPr>
        <p:grpSp>
          <p:nvGrpSpPr>
            <p:cNvPr id="27" name="Grupo 26"/>
            <p:cNvGrpSpPr/>
            <p:nvPr/>
          </p:nvGrpSpPr>
          <p:grpSpPr>
            <a:xfrm>
              <a:off x="455234" y="2294130"/>
              <a:ext cx="9999380" cy="4900496"/>
              <a:chOff x="455234" y="2294130"/>
              <a:chExt cx="9999380" cy="4900496"/>
            </a:xfrm>
          </p:grpSpPr>
          <p:sp>
            <p:nvSpPr>
              <p:cNvPr id="33" name="Forma libre 32"/>
              <p:cNvSpPr/>
              <p:nvPr/>
            </p:nvSpPr>
            <p:spPr>
              <a:xfrm>
                <a:off x="5755918" y="3128674"/>
                <a:ext cx="3486569" cy="605106"/>
              </a:xfrm>
              <a:custGeom>
                <a:avLst/>
                <a:gdLst/>
                <a:ahLst/>
                <a:cxnLst/>
                <a:rect l="0" t="0" r="0" b="0"/>
                <a:pathLst>
                  <a:path>
                    <a:moveTo>
                      <a:pt x="0" y="0"/>
                    </a:moveTo>
                    <a:lnTo>
                      <a:pt x="0" y="302553"/>
                    </a:lnTo>
                    <a:lnTo>
                      <a:pt x="3486569" y="302553"/>
                    </a:lnTo>
                    <a:lnTo>
                      <a:pt x="3486569" y="605107"/>
                    </a:lnTo>
                  </a:path>
                </a:pathLst>
              </a:custGeom>
              <a:noFill/>
            </p:spPr>
            <p:style>
              <a:lnRef idx="2">
                <a:schemeClr val="accent4">
                  <a:hueOff val="0"/>
                  <a:satOff val="0"/>
                  <a:lumOff val="0"/>
                  <a:alphaOff val="0"/>
                </a:schemeClr>
              </a:lnRef>
              <a:fillRef idx="0">
                <a:scrgbClr r="0" g="0" b="0"/>
              </a:fillRef>
              <a:effectRef idx="0">
                <a:schemeClr val="accent2">
                  <a:tint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34" name="Forma libre 33"/>
              <p:cNvSpPr/>
              <p:nvPr/>
            </p:nvSpPr>
            <p:spPr>
              <a:xfrm>
                <a:off x="1895966" y="3132088"/>
                <a:ext cx="3486569" cy="605107"/>
              </a:xfrm>
              <a:custGeom>
                <a:avLst/>
                <a:gdLst/>
                <a:ahLst/>
                <a:cxnLst/>
                <a:rect l="0" t="0" r="0" b="0"/>
                <a:pathLst>
                  <a:path>
                    <a:moveTo>
                      <a:pt x="3486569" y="0"/>
                    </a:moveTo>
                    <a:lnTo>
                      <a:pt x="3486569" y="302553"/>
                    </a:lnTo>
                    <a:lnTo>
                      <a:pt x="0" y="302553"/>
                    </a:lnTo>
                    <a:lnTo>
                      <a:pt x="0" y="605107"/>
                    </a:lnTo>
                  </a:path>
                </a:pathLst>
              </a:custGeom>
              <a:noFill/>
            </p:spPr>
            <p:style>
              <a:lnRef idx="2">
                <a:schemeClr val="accent4">
                  <a:hueOff val="0"/>
                  <a:satOff val="0"/>
                  <a:lumOff val="0"/>
                  <a:alphaOff val="0"/>
                </a:schemeClr>
              </a:lnRef>
              <a:fillRef idx="0">
                <a:scrgbClr r="0" g="0" b="0"/>
              </a:fillRef>
              <a:effectRef idx="0">
                <a:schemeClr val="accent2">
                  <a:tint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35" name="Forma libre 34"/>
              <p:cNvSpPr/>
              <p:nvPr/>
            </p:nvSpPr>
            <p:spPr>
              <a:xfrm>
                <a:off x="3629580" y="2294130"/>
                <a:ext cx="4391350" cy="837958"/>
              </a:xfrm>
              <a:custGeom>
                <a:avLst/>
                <a:gdLst>
                  <a:gd name="connsiteX0" fmla="*/ 0 w 4433274"/>
                  <a:gd name="connsiteY0" fmla="*/ 0 h 837958"/>
                  <a:gd name="connsiteX1" fmla="*/ 4433274 w 4433274"/>
                  <a:gd name="connsiteY1" fmla="*/ 0 h 837958"/>
                  <a:gd name="connsiteX2" fmla="*/ 4433274 w 4433274"/>
                  <a:gd name="connsiteY2" fmla="*/ 837958 h 837958"/>
                  <a:gd name="connsiteX3" fmla="*/ 0 w 4433274"/>
                  <a:gd name="connsiteY3" fmla="*/ 837958 h 837958"/>
                  <a:gd name="connsiteX4" fmla="*/ 0 w 4433274"/>
                  <a:gd name="connsiteY4" fmla="*/ 0 h 8379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433274" h="837958">
                    <a:moveTo>
                      <a:pt x="0" y="0"/>
                    </a:moveTo>
                    <a:lnTo>
                      <a:pt x="4433274" y="0"/>
                    </a:lnTo>
                    <a:lnTo>
                      <a:pt x="4433274" y="837958"/>
                    </a:lnTo>
                    <a:lnTo>
                      <a:pt x="0" y="83795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0320" tIns="20320" rIns="20320" bIns="20320" numCol="1" spcCol="1270" anchor="ctr" anchorCtr="0">
                <a:noAutofit/>
              </a:bodyPr>
              <a:lstStyle/>
              <a:p>
                <a:pPr algn="ctr" defTabSz="1422400">
                  <a:lnSpc>
                    <a:spcPct val="90000"/>
                  </a:lnSpc>
                  <a:spcAft>
                    <a:spcPct val="35000"/>
                  </a:spcAft>
                </a:pPr>
                <a:r>
                  <a:rPr lang="es-EC" sz="3200" b="1" dirty="0" smtClean="0">
                    <a:solidFill>
                      <a:prstClr val="white"/>
                    </a:solidFill>
                  </a:rPr>
                  <a:t>Costo de reemplazo</a:t>
                </a:r>
                <a:endParaRPr lang="es-EC" sz="3200" b="1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36" name="Forma libre 35"/>
              <p:cNvSpPr/>
              <p:nvPr/>
            </p:nvSpPr>
            <p:spPr>
              <a:xfrm>
                <a:off x="455234" y="3881209"/>
                <a:ext cx="2881462" cy="914288"/>
              </a:xfrm>
              <a:custGeom>
                <a:avLst/>
                <a:gdLst>
                  <a:gd name="connsiteX0" fmla="*/ 0 w 2881462"/>
                  <a:gd name="connsiteY0" fmla="*/ 0 h 914288"/>
                  <a:gd name="connsiteX1" fmla="*/ 2881462 w 2881462"/>
                  <a:gd name="connsiteY1" fmla="*/ 0 h 914288"/>
                  <a:gd name="connsiteX2" fmla="*/ 2881462 w 2881462"/>
                  <a:gd name="connsiteY2" fmla="*/ 914288 h 914288"/>
                  <a:gd name="connsiteX3" fmla="*/ 0 w 2881462"/>
                  <a:gd name="connsiteY3" fmla="*/ 914288 h 914288"/>
                  <a:gd name="connsiteX4" fmla="*/ 0 w 2881462"/>
                  <a:gd name="connsiteY4" fmla="*/ 0 h 914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1462" h="914288">
                    <a:moveTo>
                      <a:pt x="0" y="0"/>
                    </a:moveTo>
                    <a:lnTo>
                      <a:pt x="2881462" y="0"/>
                    </a:lnTo>
                    <a:lnTo>
                      <a:pt x="2881462" y="914288"/>
                    </a:lnTo>
                    <a:lnTo>
                      <a:pt x="0" y="914288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4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4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5240" tIns="15240" rIns="15240" bIns="15240" numCol="1" spcCol="1270" anchor="ctr" anchorCtr="0">
                <a:noAutofit/>
              </a:bodyPr>
              <a:lstStyle/>
              <a:p>
                <a:pPr algn="ctr" defTabSz="1066800">
                  <a:lnSpc>
                    <a:spcPct val="90000"/>
                  </a:lnSpc>
                  <a:spcAft>
                    <a:spcPct val="35000"/>
                  </a:spcAft>
                </a:pPr>
                <a:r>
                  <a:rPr lang="es-EC" sz="2400" b="1" dirty="0" smtClean="0">
                    <a:solidFill>
                      <a:prstClr val="white"/>
                    </a:solidFill>
                  </a:rPr>
                  <a:t>Salario generalista</a:t>
                </a:r>
                <a:endParaRPr lang="es-EC" sz="2400" b="1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37" name="Forma libre 36"/>
              <p:cNvSpPr/>
              <p:nvPr/>
            </p:nvSpPr>
            <p:spPr>
              <a:xfrm>
                <a:off x="455234" y="5364336"/>
                <a:ext cx="2881462" cy="1830290"/>
              </a:xfrm>
              <a:custGeom>
                <a:avLst/>
                <a:gdLst>
                  <a:gd name="connsiteX0" fmla="*/ 0 w 2881462"/>
                  <a:gd name="connsiteY0" fmla="*/ 0 h 1830290"/>
                  <a:gd name="connsiteX1" fmla="*/ 2881462 w 2881462"/>
                  <a:gd name="connsiteY1" fmla="*/ 0 h 1830290"/>
                  <a:gd name="connsiteX2" fmla="*/ 2881462 w 2881462"/>
                  <a:gd name="connsiteY2" fmla="*/ 1830290 h 1830290"/>
                  <a:gd name="connsiteX3" fmla="*/ 0 w 2881462"/>
                  <a:gd name="connsiteY3" fmla="*/ 1830290 h 1830290"/>
                  <a:gd name="connsiteX4" fmla="*/ 0 w 2881462"/>
                  <a:gd name="connsiteY4" fmla="*/ 0 h 1830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1462" h="1830290">
                    <a:moveTo>
                      <a:pt x="0" y="0"/>
                    </a:moveTo>
                    <a:lnTo>
                      <a:pt x="2881462" y="0"/>
                    </a:lnTo>
                    <a:lnTo>
                      <a:pt x="2881462" y="1830290"/>
                    </a:lnTo>
                    <a:lnTo>
                      <a:pt x="0" y="1830290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5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5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700" tIns="12700" rIns="12700" bIns="12700" numCol="1" spcCol="1270" anchor="ctr" anchorCtr="0">
                <a:noAutofit/>
              </a:bodyPr>
              <a:lstStyle/>
              <a:p>
                <a:pPr algn="ctr" defTabSz="889000">
                  <a:lnSpc>
                    <a:spcPct val="90000"/>
                  </a:lnSpc>
                  <a:spcAft>
                    <a:spcPct val="35000"/>
                  </a:spcAft>
                </a:pPr>
                <a:r>
                  <a:rPr lang="es-EC" sz="2000" dirty="0" smtClean="0">
                    <a:solidFill>
                      <a:prstClr val="white"/>
                    </a:solidFill>
                  </a:rPr>
                  <a:t>Asigna los salarios medios de trabajadores cuyo trabajo es el servicio doméstico remunerado </a:t>
                </a:r>
                <a:endParaRPr lang="es-EC" sz="2000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38" name="Forma libre 37"/>
              <p:cNvSpPr/>
              <p:nvPr/>
            </p:nvSpPr>
            <p:spPr>
              <a:xfrm>
                <a:off x="3978514" y="3852164"/>
                <a:ext cx="2881462" cy="943333"/>
              </a:xfrm>
              <a:custGeom>
                <a:avLst/>
                <a:gdLst>
                  <a:gd name="connsiteX0" fmla="*/ 0 w 2881462"/>
                  <a:gd name="connsiteY0" fmla="*/ 0 h 1017141"/>
                  <a:gd name="connsiteX1" fmla="*/ 2881462 w 2881462"/>
                  <a:gd name="connsiteY1" fmla="*/ 0 h 1017141"/>
                  <a:gd name="connsiteX2" fmla="*/ 2881462 w 2881462"/>
                  <a:gd name="connsiteY2" fmla="*/ 1017141 h 1017141"/>
                  <a:gd name="connsiteX3" fmla="*/ 0 w 2881462"/>
                  <a:gd name="connsiteY3" fmla="*/ 1017141 h 1017141"/>
                  <a:gd name="connsiteX4" fmla="*/ 0 w 2881462"/>
                  <a:gd name="connsiteY4" fmla="*/ 0 h 10171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1462" h="1017141">
                    <a:moveTo>
                      <a:pt x="0" y="0"/>
                    </a:moveTo>
                    <a:lnTo>
                      <a:pt x="2881462" y="0"/>
                    </a:lnTo>
                    <a:lnTo>
                      <a:pt x="2881462" y="1017141"/>
                    </a:lnTo>
                    <a:lnTo>
                      <a:pt x="0" y="1017141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4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4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5240" tIns="15240" rIns="15240" bIns="15240" numCol="1" spcCol="1270" anchor="ctr" anchorCtr="0">
                <a:noAutofit/>
              </a:bodyPr>
              <a:lstStyle/>
              <a:p>
                <a:pPr algn="ctr" defTabSz="1066800">
                  <a:lnSpc>
                    <a:spcPct val="90000"/>
                  </a:lnSpc>
                  <a:spcAft>
                    <a:spcPct val="35000"/>
                  </a:spcAft>
                </a:pPr>
                <a:r>
                  <a:rPr lang="es-EC" sz="2400" b="1" dirty="0" smtClean="0">
                    <a:solidFill>
                      <a:prstClr val="white"/>
                    </a:solidFill>
                  </a:rPr>
                  <a:t>Salario especialista</a:t>
                </a:r>
                <a:endParaRPr lang="es-EC" sz="2400" b="1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39" name="Forma libre 38"/>
              <p:cNvSpPr/>
              <p:nvPr/>
            </p:nvSpPr>
            <p:spPr>
              <a:xfrm>
                <a:off x="3987525" y="5364336"/>
                <a:ext cx="2881462" cy="1830290"/>
              </a:xfrm>
              <a:custGeom>
                <a:avLst/>
                <a:gdLst>
                  <a:gd name="connsiteX0" fmla="*/ 0 w 2881462"/>
                  <a:gd name="connsiteY0" fmla="*/ 0 h 1922972"/>
                  <a:gd name="connsiteX1" fmla="*/ 2881462 w 2881462"/>
                  <a:gd name="connsiteY1" fmla="*/ 0 h 1922972"/>
                  <a:gd name="connsiteX2" fmla="*/ 2881462 w 2881462"/>
                  <a:gd name="connsiteY2" fmla="*/ 1922972 h 1922972"/>
                  <a:gd name="connsiteX3" fmla="*/ 0 w 2881462"/>
                  <a:gd name="connsiteY3" fmla="*/ 1922972 h 1922972"/>
                  <a:gd name="connsiteX4" fmla="*/ 0 w 2881462"/>
                  <a:gd name="connsiteY4" fmla="*/ 0 h 19229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1462" h="1922972">
                    <a:moveTo>
                      <a:pt x="0" y="0"/>
                    </a:moveTo>
                    <a:lnTo>
                      <a:pt x="2881462" y="0"/>
                    </a:lnTo>
                    <a:lnTo>
                      <a:pt x="2881462" y="1922972"/>
                    </a:lnTo>
                    <a:lnTo>
                      <a:pt x="0" y="1922972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5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5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700" tIns="12700" rIns="12700" bIns="12700" numCol="1" spcCol="1270" anchor="ctr" anchorCtr="0">
                <a:noAutofit/>
              </a:bodyPr>
              <a:lstStyle/>
              <a:p>
                <a:pPr algn="ctr" defTabSz="889000">
                  <a:lnSpc>
                    <a:spcPct val="90000"/>
                  </a:lnSpc>
                  <a:spcAft>
                    <a:spcPct val="35000"/>
                  </a:spcAft>
                </a:pPr>
                <a:r>
                  <a:rPr lang="es-EC" sz="2000" dirty="0" smtClean="0">
                    <a:solidFill>
                      <a:prstClr val="white"/>
                    </a:solidFill>
                  </a:rPr>
                  <a:t>Asigna distintos salarios por distintas actividades independientemente de quien las realice. </a:t>
                </a:r>
                <a:endParaRPr lang="es-EC" sz="2000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40" name="Forma libre 39"/>
              <p:cNvSpPr/>
              <p:nvPr/>
            </p:nvSpPr>
            <p:spPr>
              <a:xfrm>
                <a:off x="7428374" y="3881209"/>
                <a:ext cx="2881462" cy="922745"/>
              </a:xfrm>
              <a:custGeom>
                <a:avLst/>
                <a:gdLst>
                  <a:gd name="connsiteX0" fmla="*/ 0 w 2881462"/>
                  <a:gd name="connsiteY0" fmla="*/ 0 h 922745"/>
                  <a:gd name="connsiteX1" fmla="*/ 2881462 w 2881462"/>
                  <a:gd name="connsiteY1" fmla="*/ 0 h 922745"/>
                  <a:gd name="connsiteX2" fmla="*/ 2881462 w 2881462"/>
                  <a:gd name="connsiteY2" fmla="*/ 922745 h 922745"/>
                  <a:gd name="connsiteX3" fmla="*/ 0 w 2881462"/>
                  <a:gd name="connsiteY3" fmla="*/ 922745 h 922745"/>
                  <a:gd name="connsiteX4" fmla="*/ 0 w 2881462"/>
                  <a:gd name="connsiteY4" fmla="*/ 0 h 9227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1462" h="922745">
                    <a:moveTo>
                      <a:pt x="0" y="0"/>
                    </a:moveTo>
                    <a:lnTo>
                      <a:pt x="2881462" y="0"/>
                    </a:lnTo>
                    <a:lnTo>
                      <a:pt x="2881462" y="922745"/>
                    </a:lnTo>
                    <a:lnTo>
                      <a:pt x="0" y="922745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4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4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5240" tIns="15240" rIns="15240" bIns="15240" numCol="1" spcCol="1270" anchor="ctr" anchorCtr="0">
                <a:noAutofit/>
              </a:bodyPr>
              <a:lstStyle/>
              <a:p>
                <a:pPr algn="ctr" defTabSz="1066800">
                  <a:lnSpc>
                    <a:spcPct val="90000"/>
                  </a:lnSpc>
                  <a:spcAft>
                    <a:spcPct val="35000"/>
                  </a:spcAft>
                </a:pPr>
                <a:r>
                  <a:rPr lang="es-EC" sz="2400" b="1" dirty="0" smtClean="0">
                    <a:solidFill>
                      <a:prstClr val="white"/>
                    </a:solidFill>
                  </a:rPr>
                  <a:t>Salario híbrido</a:t>
                </a:r>
                <a:endParaRPr lang="es-EC" sz="2400" b="1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41" name="Forma libre 40"/>
              <p:cNvSpPr/>
              <p:nvPr/>
            </p:nvSpPr>
            <p:spPr>
              <a:xfrm>
                <a:off x="7573152" y="5364336"/>
                <a:ext cx="2881462" cy="1787414"/>
              </a:xfrm>
              <a:custGeom>
                <a:avLst/>
                <a:gdLst>
                  <a:gd name="connsiteX0" fmla="*/ 0 w 2881462"/>
                  <a:gd name="connsiteY0" fmla="*/ 0 h 1787414"/>
                  <a:gd name="connsiteX1" fmla="*/ 2881462 w 2881462"/>
                  <a:gd name="connsiteY1" fmla="*/ 0 h 1787414"/>
                  <a:gd name="connsiteX2" fmla="*/ 2881462 w 2881462"/>
                  <a:gd name="connsiteY2" fmla="*/ 1787414 h 1787414"/>
                  <a:gd name="connsiteX3" fmla="*/ 0 w 2881462"/>
                  <a:gd name="connsiteY3" fmla="*/ 1787414 h 1787414"/>
                  <a:gd name="connsiteX4" fmla="*/ 0 w 2881462"/>
                  <a:gd name="connsiteY4" fmla="*/ 0 h 17874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1462" h="1787414">
                    <a:moveTo>
                      <a:pt x="0" y="0"/>
                    </a:moveTo>
                    <a:lnTo>
                      <a:pt x="2881462" y="0"/>
                    </a:lnTo>
                    <a:lnTo>
                      <a:pt x="2881462" y="1787414"/>
                    </a:lnTo>
                    <a:lnTo>
                      <a:pt x="0" y="178741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5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5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700" tIns="12700" rIns="12700" bIns="12700" numCol="1" spcCol="1270" anchor="ctr" anchorCtr="0">
                <a:noAutofit/>
              </a:bodyPr>
              <a:lstStyle/>
              <a:p>
                <a:pPr algn="ctr" defTabSz="889000">
                  <a:lnSpc>
                    <a:spcPct val="90000"/>
                  </a:lnSpc>
                  <a:spcAft>
                    <a:spcPct val="35000"/>
                  </a:spcAft>
                </a:pPr>
                <a:r>
                  <a:rPr lang="es-EC" sz="2000" dirty="0" smtClean="0">
                    <a:solidFill>
                      <a:prstClr val="white"/>
                    </a:solidFill>
                  </a:rPr>
                  <a:t>Es una combinación de los métodos generalista y especialista</a:t>
                </a:r>
                <a:endParaRPr lang="es-EC" sz="2000" dirty="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28" name="Flecha abajo 27"/>
            <p:cNvSpPr/>
            <p:nvPr/>
          </p:nvSpPr>
          <p:spPr>
            <a:xfrm>
              <a:off x="1602259" y="4860280"/>
              <a:ext cx="216024" cy="432048"/>
            </a:xfrm>
            <a:prstGeom prst="downArrow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>
                <a:solidFill>
                  <a:prstClr val="white"/>
                </a:solidFill>
              </a:endParaRPr>
            </a:p>
          </p:txBody>
        </p:sp>
        <p:sp>
          <p:nvSpPr>
            <p:cNvPr id="29" name="Flecha abajo 28"/>
            <p:cNvSpPr/>
            <p:nvPr/>
          </p:nvSpPr>
          <p:spPr>
            <a:xfrm>
              <a:off x="5418683" y="4860280"/>
              <a:ext cx="216024" cy="432048"/>
            </a:xfrm>
            <a:prstGeom prst="downArrow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>
                <a:solidFill>
                  <a:prstClr val="white"/>
                </a:solidFill>
              </a:endParaRPr>
            </a:p>
          </p:txBody>
        </p:sp>
        <p:sp>
          <p:nvSpPr>
            <p:cNvPr id="32" name="Flecha abajo 31"/>
            <p:cNvSpPr/>
            <p:nvPr/>
          </p:nvSpPr>
          <p:spPr>
            <a:xfrm>
              <a:off x="8947075" y="4860280"/>
              <a:ext cx="216024" cy="432048"/>
            </a:xfrm>
            <a:prstGeom prst="downArrow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>
                <a:solidFill>
                  <a:prstClr val="white"/>
                </a:solidFill>
              </a:endParaRPr>
            </a:p>
          </p:txBody>
        </p:sp>
      </p:grpSp>
      <p:sp>
        <p:nvSpPr>
          <p:cNvPr id="42" name="Rectángulo 41"/>
          <p:cNvSpPr/>
          <p:nvPr/>
        </p:nvSpPr>
        <p:spPr>
          <a:xfrm>
            <a:off x="7218883" y="4531728"/>
            <a:ext cx="3060089" cy="3280880"/>
          </a:xfrm>
          <a:prstGeom prst="rect">
            <a:avLst/>
          </a:prstGeom>
          <a:noFill/>
          <a:ln w="5715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</p:spTree>
    <p:extLst>
      <p:ext uri="{BB962C8B-B14F-4D97-AF65-F5344CB8AC3E}">
        <p14:creationId xmlns:p14="http://schemas.microsoft.com/office/powerpoint/2010/main" xmlns="" val="733524082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56" grpId="0" animBg="1"/>
      <p:bldP spid="4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12"/>
          <p:cNvSpPr/>
          <p:nvPr/>
        </p:nvSpPr>
        <p:spPr>
          <a:xfrm>
            <a:off x="954187" y="1250784"/>
            <a:ext cx="38884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EC" sz="3600" b="1" dirty="0"/>
              <a:t>3. </a:t>
            </a:r>
            <a:r>
              <a:rPr lang="es-EC" sz="3600" b="1" dirty="0" smtClean="0"/>
              <a:t>Método híbrido</a:t>
            </a:r>
            <a:endParaRPr lang="es-EC" sz="3600" dirty="0"/>
          </a:p>
        </p:txBody>
      </p:sp>
      <p:sp>
        <p:nvSpPr>
          <p:cNvPr id="3" name="CuadroTexto 2"/>
          <p:cNvSpPr txBox="1"/>
          <p:nvPr/>
        </p:nvSpPr>
        <p:spPr>
          <a:xfrm>
            <a:off x="522139" y="2112276"/>
            <a:ext cx="10441160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89000">
              <a:lnSpc>
                <a:spcPct val="90000"/>
              </a:lnSpc>
              <a:spcAft>
                <a:spcPct val="35000"/>
              </a:spcAft>
            </a:pPr>
            <a:r>
              <a:rPr lang="es-EC" sz="2400" dirty="0" smtClean="0"/>
              <a:t>El método híbrido es </a:t>
            </a:r>
            <a:r>
              <a:rPr lang="es-EC" sz="2400" dirty="0"/>
              <a:t>una combinación de los métodos generalista y especialista</a:t>
            </a:r>
          </a:p>
        </p:txBody>
      </p:sp>
      <p:grpSp>
        <p:nvGrpSpPr>
          <p:cNvPr id="16" name="Grupo 15"/>
          <p:cNvGrpSpPr/>
          <p:nvPr/>
        </p:nvGrpSpPr>
        <p:grpSpPr>
          <a:xfrm>
            <a:off x="378123" y="2916064"/>
            <a:ext cx="11042750" cy="4824536"/>
            <a:chOff x="352597" y="3008972"/>
            <a:chExt cx="11042750" cy="4726801"/>
          </a:xfrm>
        </p:grpSpPr>
        <p:grpSp>
          <p:nvGrpSpPr>
            <p:cNvPr id="4" name="Grupo 3"/>
            <p:cNvGrpSpPr/>
            <p:nvPr/>
          </p:nvGrpSpPr>
          <p:grpSpPr>
            <a:xfrm>
              <a:off x="352597" y="3008972"/>
              <a:ext cx="11042750" cy="4726801"/>
              <a:chOff x="352597" y="3008972"/>
              <a:chExt cx="11042750" cy="4726801"/>
            </a:xfrm>
          </p:grpSpPr>
          <p:sp>
            <p:nvSpPr>
              <p:cNvPr id="10" name="Forma libre 9"/>
              <p:cNvSpPr/>
              <p:nvPr/>
            </p:nvSpPr>
            <p:spPr>
              <a:xfrm>
                <a:off x="352597" y="3008973"/>
                <a:ext cx="4778054" cy="1158883"/>
              </a:xfrm>
              <a:custGeom>
                <a:avLst/>
                <a:gdLst>
                  <a:gd name="connsiteX0" fmla="*/ 0 w 4778054"/>
                  <a:gd name="connsiteY0" fmla="*/ 0 h 1872000"/>
                  <a:gd name="connsiteX1" fmla="*/ 4778054 w 4778054"/>
                  <a:gd name="connsiteY1" fmla="*/ 0 h 1872000"/>
                  <a:gd name="connsiteX2" fmla="*/ 4778054 w 4778054"/>
                  <a:gd name="connsiteY2" fmla="*/ 1872000 h 1872000"/>
                  <a:gd name="connsiteX3" fmla="*/ 0 w 4778054"/>
                  <a:gd name="connsiteY3" fmla="*/ 1872000 h 1872000"/>
                  <a:gd name="connsiteX4" fmla="*/ 0 w 4778054"/>
                  <a:gd name="connsiteY4" fmla="*/ 0 h 1872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78054" h="1872000">
                    <a:moveTo>
                      <a:pt x="0" y="0"/>
                    </a:moveTo>
                    <a:lnTo>
                      <a:pt x="4778054" y="0"/>
                    </a:lnTo>
                    <a:lnTo>
                      <a:pt x="4778054" y="1872000"/>
                    </a:lnTo>
                    <a:lnTo>
                      <a:pt x="0" y="1872000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2">
                <a:schemeClr val="accent4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4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4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6032" tIns="146304" rIns="256032" bIns="146304" numCol="1" spcCol="1270" anchor="ctr" anchorCtr="0">
                <a:noAutofit/>
              </a:bodyPr>
              <a:lstStyle/>
              <a:p>
                <a:pPr lvl="0" algn="ctr" defTabSz="16002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s-EC" sz="3600" b="1" kern="1200" dirty="0" smtClean="0"/>
                  <a:t>Método generalista</a:t>
                </a:r>
                <a:endParaRPr lang="es-EC" sz="3600" b="1" kern="1200" dirty="0"/>
              </a:p>
            </p:txBody>
          </p:sp>
          <p:sp>
            <p:nvSpPr>
              <p:cNvPr id="11" name="Forma libre 10"/>
              <p:cNvSpPr/>
              <p:nvPr/>
            </p:nvSpPr>
            <p:spPr>
              <a:xfrm>
                <a:off x="352597" y="4167855"/>
                <a:ext cx="4778054" cy="3567918"/>
              </a:xfrm>
              <a:custGeom>
                <a:avLst/>
                <a:gdLst>
                  <a:gd name="connsiteX0" fmla="*/ 0 w 4778054"/>
                  <a:gd name="connsiteY0" fmla="*/ 0 h 2854800"/>
                  <a:gd name="connsiteX1" fmla="*/ 4778054 w 4778054"/>
                  <a:gd name="connsiteY1" fmla="*/ 0 h 2854800"/>
                  <a:gd name="connsiteX2" fmla="*/ 4778054 w 4778054"/>
                  <a:gd name="connsiteY2" fmla="*/ 2854800 h 2854800"/>
                  <a:gd name="connsiteX3" fmla="*/ 0 w 4778054"/>
                  <a:gd name="connsiteY3" fmla="*/ 2854800 h 2854800"/>
                  <a:gd name="connsiteX4" fmla="*/ 0 w 4778054"/>
                  <a:gd name="connsiteY4" fmla="*/ 0 h 285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78054" h="2854800">
                    <a:moveTo>
                      <a:pt x="0" y="0"/>
                    </a:moveTo>
                    <a:lnTo>
                      <a:pt x="4778054" y="0"/>
                    </a:lnTo>
                    <a:lnTo>
                      <a:pt x="4778054" y="2854800"/>
                    </a:lnTo>
                    <a:lnTo>
                      <a:pt x="0" y="2854800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2">
                <a:schemeClr val="accent4">
                  <a:tint val="40000"/>
                  <a:alpha val="9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4">
                  <a:tint val="40000"/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4">
                  <a:tint val="40000"/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149352" tIns="149352" rIns="199136" bIns="224028" numCol="1" spcCol="1270" anchor="t" anchorCtr="0">
                <a:noAutofit/>
              </a:bodyPr>
              <a:lstStyle/>
              <a:p>
                <a:pPr marL="285750" lvl="1" indent="-285750" algn="l" defTabSz="124460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  <a:buChar char="••"/>
                </a:pPr>
                <a:endParaRPr lang="es-EC" sz="2800" b="0" i="0" u="none" kern="1200" dirty="0" smtClean="0"/>
              </a:p>
              <a:p>
                <a:pPr marL="285750" lvl="1" indent="-285750" algn="l" defTabSz="124460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  <a:buChar char="••"/>
                </a:pPr>
                <a:r>
                  <a:rPr lang="es-EC" sz="2800" b="0" i="0" u="none" kern="1200" dirty="0" smtClean="0"/>
                  <a:t>Organizar, supervisar, dirigir los quehaceres de hogar.</a:t>
                </a:r>
                <a:endParaRPr lang="es-EC" sz="2800" kern="1200" dirty="0"/>
              </a:p>
              <a:p>
                <a:pPr marL="285750" lvl="1" indent="-285750" algn="l" defTabSz="124460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  <a:buChar char="••"/>
                </a:pPr>
                <a:endParaRPr lang="es-EC" sz="2800" kern="1200" dirty="0"/>
              </a:p>
              <a:p>
                <a:pPr marL="285750" lvl="1" indent="-285750" algn="l" defTabSz="124460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  <a:buChar char="••"/>
                </a:pPr>
                <a:r>
                  <a:rPr lang="es-EC" sz="2800" kern="1200" dirty="0" smtClean="0"/>
                  <a:t>Limpieza del hogar</a:t>
                </a:r>
              </a:p>
              <a:p>
                <a:pPr marL="285750" lvl="1" indent="-285750" algn="l" defTabSz="124460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  <a:buChar char="••"/>
                </a:pPr>
                <a:endParaRPr lang="es-EC" sz="2800" dirty="0"/>
              </a:p>
              <a:p>
                <a:pPr marL="285750" lvl="1" indent="-285750" algn="l" defTabSz="124460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  <a:buChar char="••"/>
                </a:pPr>
                <a:r>
                  <a:rPr lang="es-EC" sz="2800" kern="1200" dirty="0" smtClean="0"/>
                  <a:t>Cuidado de una mascota</a:t>
                </a:r>
              </a:p>
              <a:p>
                <a:pPr marL="285750" lvl="1" indent="-285750" algn="l" defTabSz="124460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  <a:buChar char="••"/>
                </a:pPr>
                <a:endParaRPr lang="es-EC" sz="2800" dirty="0"/>
              </a:p>
              <a:p>
                <a:pPr marL="285750" lvl="1" indent="-285750" algn="l" defTabSz="124460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  <a:buChar char="••"/>
                </a:pPr>
                <a:endParaRPr lang="es-EC" sz="2800" kern="1200" dirty="0"/>
              </a:p>
            </p:txBody>
          </p:sp>
          <p:sp>
            <p:nvSpPr>
              <p:cNvPr id="12" name="Forma libre 11"/>
              <p:cNvSpPr/>
              <p:nvPr/>
            </p:nvSpPr>
            <p:spPr>
              <a:xfrm>
                <a:off x="6617293" y="3008972"/>
                <a:ext cx="4778054" cy="1158883"/>
              </a:xfrm>
              <a:custGeom>
                <a:avLst/>
                <a:gdLst>
                  <a:gd name="connsiteX0" fmla="*/ 0 w 4778054"/>
                  <a:gd name="connsiteY0" fmla="*/ 0 h 1872000"/>
                  <a:gd name="connsiteX1" fmla="*/ 4778054 w 4778054"/>
                  <a:gd name="connsiteY1" fmla="*/ 0 h 1872000"/>
                  <a:gd name="connsiteX2" fmla="*/ 4778054 w 4778054"/>
                  <a:gd name="connsiteY2" fmla="*/ 1872000 h 1872000"/>
                  <a:gd name="connsiteX3" fmla="*/ 0 w 4778054"/>
                  <a:gd name="connsiteY3" fmla="*/ 1872000 h 1872000"/>
                  <a:gd name="connsiteX4" fmla="*/ 0 w 4778054"/>
                  <a:gd name="connsiteY4" fmla="*/ 0 h 1872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78054" h="1872000">
                    <a:moveTo>
                      <a:pt x="0" y="0"/>
                    </a:moveTo>
                    <a:lnTo>
                      <a:pt x="4778054" y="0"/>
                    </a:lnTo>
                    <a:lnTo>
                      <a:pt x="4778054" y="1872000"/>
                    </a:lnTo>
                    <a:lnTo>
                      <a:pt x="0" y="1872000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2">
                <a:schemeClr val="accent4">
                  <a:hueOff val="-4464770"/>
                  <a:satOff val="26899"/>
                  <a:lumOff val="2156"/>
                  <a:alphaOff val="0"/>
                </a:schemeClr>
              </a:lnRef>
              <a:fillRef idx="1">
                <a:schemeClr val="accent4">
                  <a:hueOff val="-4464770"/>
                  <a:satOff val="26899"/>
                  <a:lumOff val="2156"/>
                  <a:alphaOff val="0"/>
                </a:schemeClr>
              </a:fillRef>
              <a:effectRef idx="0">
                <a:schemeClr val="accent4">
                  <a:hueOff val="-4464770"/>
                  <a:satOff val="26899"/>
                  <a:lumOff val="2156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6032" tIns="146304" rIns="256032" bIns="146304" numCol="1" spcCol="1270" anchor="ctr" anchorCtr="0">
                <a:noAutofit/>
              </a:bodyPr>
              <a:lstStyle/>
              <a:p>
                <a:pPr lvl="0" algn="ctr" defTabSz="16002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s-EC" sz="3600" b="1" kern="1200" dirty="0" smtClean="0"/>
                  <a:t>Método especialista</a:t>
                </a:r>
                <a:endParaRPr lang="es-EC" sz="3600" b="1" kern="1200" dirty="0"/>
              </a:p>
            </p:txBody>
          </p:sp>
          <p:sp>
            <p:nvSpPr>
              <p:cNvPr id="14" name="Forma libre 13"/>
              <p:cNvSpPr/>
              <p:nvPr/>
            </p:nvSpPr>
            <p:spPr>
              <a:xfrm>
                <a:off x="6617293" y="4167855"/>
                <a:ext cx="4778054" cy="3567918"/>
              </a:xfrm>
              <a:custGeom>
                <a:avLst/>
                <a:gdLst>
                  <a:gd name="connsiteX0" fmla="*/ 0 w 4778054"/>
                  <a:gd name="connsiteY0" fmla="*/ 0 h 2854800"/>
                  <a:gd name="connsiteX1" fmla="*/ 4778054 w 4778054"/>
                  <a:gd name="connsiteY1" fmla="*/ 0 h 2854800"/>
                  <a:gd name="connsiteX2" fmla="*/ 4778054 w 4778054"/>
                  <a:gd name="connsiteY2" fmla="*/ 2854800 h 2854800"/>
                  <a:gd name="connsiteX3" fmla="*/ 0 w 4778054"/>
                  <a:gd name="connsiteY3" fmla="*/ 2854800 h 2854800"/>
                  <a:gd name="connsiteX4" fmla="*/ 0 w 4778054"/>
                  <a:gd name="connsiteY4" fmla="*/ 0 h 285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78054" h="2854800">
                    <a:moveTo>
                      <a:pt x="0" y="0"/>
                    </a:moveTo>
                    <a:lnTo>
                      <a:pt x="4778054" y="0"/>
                    </a:lnTo>
                    <a:lnTo>
                      <a:pt x="4778054" y="2854800"/>
                    </a:lnTo>
                    <a:lnTo>
                      <a:pt x="0" y="2854800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2">
                <a:schemeClr val="accent4">
                  <a:tint val="40000"/>
                  <a:alpha val="90000"/>
                  <a:hueOff val="-3945710"/>
                  <a:satOff val="22157"/>
                  <a:lumOff val="1408"/>
                  <a:alphaOff val="0"/>
                </a:schemeClr>
              </a:lnRef>
              <a:fillRef idx="1">
                <a:schemeClr val="accent4">
                  <a:tint val="40000"/>
                  <a:alpha val="90000"/>
                  <a:hueOff val="-3945710"/>
                  <a:satOff val="22157"/>
                  <a:lumOff val="1408"/>
                  <a:alphaOff val="0"/>
                </a:schemeClr>
              </a:fillRef>
              <a:effectRef idx="0">
                <a:schemeClr val="accent4">
                  <a:tint val="40000"/>
                  <a:alpha val="90000"/>
                  <a:hueOff val="-3945710"/>
                  <a:satOff val="22157"/>
                  <a:lumOff val="1408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128016" tIns="128016" rIns="170688" bIns="192024" numCol="1" spcCol="1270" anchor="t" anchorCtr="0">
                <a:noAutofit/>
              </a:bodyPr>
              <a:lstStyle/>
              <a:p>
                <a:pPr marL="228600" lvl="1" indent="-228600" algn="l" defTabSz="106680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  <a:buChar char="••"/>
                </a:pPr>
                <a:r>
                  <a:rPr lang="es-EC" sz="2400" kern="1200" dirty="0" smtClean="0"/>
                  <a:t>Hacer o ayudar a hacer algún mueble </a:t>
                </a:r>
                <a:r>
                  <a:rPr lang="es-EC" sz="2400" kern="1200" dirty="0" err="1" smtClean="0"/>
                  <a:t>ó</a:t>
                </a:r>
                <a:r>
                  <a:rPr lang="es-EC" sz="2400" kern="1200" dirty="0" smtClean="0"/>
                  <a:t> alguna otra cosa de utilidad para el hogar.</a:t>
                </a:r>
                <a:endParaRPr lang="es-EC" sz="2400" kern="1200" dirty="0"/>
              </a:p>
              <a:p>
                <a:pPr marL="228600" lvl="1" indent="-228600" algn="l" defTabSz="106680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  <a:buChar char="••"/>
                </a:pPr>
                <a:endParaRPr lang="es-EC" sz="2400" kern="1200" dirty="0"/>
              </a:p>
              <a:p>
                <a:pPr marL="228600" lvl="1" indent="-228600" algn="l" defTabSz="106680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  <a:buChar char="••"/>
                </a:pPr>
                <a:r>
                  <a:rPr lang="es-EC" sz="2400" kern="1200" dirty="0" smtClean="0"/>
                  <a:t>Cuidado de los niños y niñas.</a:t>
                </a:r>
              </a:p>
              <a:p>
                <a:pPr marL="228600" lvl="1" indent="-228600" algn="l" defTabSz="106680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  <a:buChar char="••"/>
                </a:pPr>
                <a:endParaRPr lang="es-EC" sz="2400" kern="1200" dirty="0" smtClean="0"/>
              </a:p>
              <a:p>
                <a:pPr marL="342900" indent="-342900" algn="just" defTabSz="889000" eaLnBrk="1" hangingPunct="1">
                  <a:lnSpc>
                    <a:spcPct val="90000"/>
                  </a:lnSpc>
                  <a:spcAft>
                    <a:spcPct val="3500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s-EC" sz="2400" dirty="0"/>
                  <a:t>Lavar o asear algún vehículo del hogar: automóvil, moto, carreta</a:t>
                </a:r>
              </a:p>
            </p:txBody>
          </p:sp>
        </p:grpSp>
        <p:sp>
          <p:nvSpPr>
            <p:cNvPr id="15" name="Más 14"/>
            <p:cNvSpPr/>
            <p:nvPr/>
          </p:nvSpPr>
          <p:spPr>
            <a:xfrm>
              <a:off x="5346675" y="4716264"/>
              <a:ext cx="1080120" cy="987420"/>
            </a:xfrm>
            <a:prstGeom prst="mathPlus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</p:grpSp>
    </p:spTree>
    <p:extLst>
      <p:ext uri="{BB962C8B-B14F-4D97-AF65-F5344CB8AC3E}">
        <p14:creationId xmlns:p14="http://schemas.microsoft.com/office/powerpoint/2010/main" xmlns="" val="21906007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1226517" y="1691928"/>
            <a:ext cx="101688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EC" sz="3600" b="1" dirty="0" smtClean="0"/>
              <a:t>Contenido:</a:t>
            </a:r>
            <a:endParaRPr lang="es-EC" sz="3600" dirty="0"/>
          </a:p>
        </p:txBody>
      </p:sp>
      <p:sp>
        <p:nvSpPr>
          <p:cNvPr id="8" name="9 Rectángulo"/>
          <p:cNvSpPr/>
          <p:nvPr/>
        </p:nvSpPr>
        <p:spPr>
          <a:xfrm>
            <a:off x="3064464" y="5220910"/>
            <a:ext cx="2059538" cy="5256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25985" indent="-425985">
              <a:spcBef>
                <a:spcPct val="20000"/>
              </a:spcBef>
              <a:defRPr/>
            </a:pPr>
            <a:r>
              <a:rPr lang="es-EC" sz="2816" dirty="0" smtClean="0"/>
              <a:t>Metodología</a:t>
            </a:r>
            <a:endParaRPr lang="es-EC" sz="2816" dirty="0"/>
          </a:p>
        </p:txBody>
      </p:sp>
      <p:sp>
        <p:nvSpPr>
          <p:cNvPr id="9" name="12 Elipse"/>
          <p:cNvSpPr/>
          <p:nvPr/>
        </p:nvSpPr>
        <p:spPr>
          <a:xfrm>
            <a:off x="2110247" y="4061566"/>
            <a:ext cx="656024" cy="656024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3313" b="1" dirty="0"/>
              <a:t>2</a:t>
            </a:r>
            <a:endParaRPr lang="es-EC" sz="1491" b="1" dirty="0"/>
          </a:p>
        </p:txBody>
      </p:sp>
      <p:sp>
        <p:nvSpPr>
          <p:cNvPr id="10" name="12 Elipse"/>
          <p:cNvSpPr/>
          <p:nvPr/>
        </p:nvSpPr>
        <p:spPr>
          <a:xfrm>
            <a:off x="2110247" y="5135059"/>
            <a:ext cx="656024" cy="656024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3313" b="1" dirty="0"/>
              <a:t>3</a:t>
            </a:r>
            <a:endParaRPr lang="es-EC" sz="1491" b="1" dirty="0"/>
          </a:p>
        </p:txBody>
      </p:sp>
      <p:sp>
        <p:nvSpPr>
          <p:cNvPr id="11" name="4 Elipse"/>
          <p:cNvSpPr/>
          <p:nvPr/>
        </p:nvSpPr>
        <p:spPr>
          <a:xfrm>
            <a:off x="2106315" y="2988072"/>
            <a:ext cx="656024" cy="656024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3313" b="1" dirty="0"/>
              <a:t>1</a:t>
            </a:r>
            <a:endParaRPr lang="es-EC" sz="1491" b="1" dirty="0"/>
          </a:p>
        </p:txBody>
      </p:sp>
      <p:sp>
        <p:nvSpPr>
          <p:cNvPr id="12" name="14 Rectángulo"/>
          <p:cNvSpPr/>
          <p:nvPr/>
        </p:nvSpPr>
        <p:spPr>
          <a:xfrm>
            <a:off x="3064463" y="3074644"/>
            <a:ext cx="2197974" cy="5256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25985" indent="-425985">
              <a:spcBef>
                <a:spcPct val="20000"/>
              </a:spcBef>
              <a:defRPr/>
            </a:pPr>
            <a:r>
              <a:rPr lang="es-EC" sz="2816" dirty="0" smtClean="0"/>
              <a:t>Antecedentes</a:t>
            </a:r>
            <a:endParaRPr lang="es-EC" sz="2816" dirty="0"/>
          </a:p>
        </p:txBody>
      </p:sp>
      <p:sp>
        <p:nvSpPr>
          <p:cNvPr id="13" name="14 Rectángulo"/>
          <p:cNvSpPr/>
          <p:nvPr/>
        </p:nvSpPr>
        <p:spPr>
          <a:xfrm>
            <a:off x="3085624" y="4092932"/>
            <a:ext cx="3024336" cy="525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25985" indent="-425985">
              <a:spcBef>
                <a:spcPct val="20000"/>
              </a:spcBef>
              <a:defRPr/>
            </a:pPr>
            <a:r>
              <a:rPr lang="es-EC" sz="2816" dirty="0" smtClean="0"/>
              <a:t>Marco conceptual</a:t>
            </a:r>
            <a:endParaRPr lang="es-EC" sz="2816" dirty="0"/>
          </a:p>
        </p:txBody>
      </p:sp>
      <p:sp>
        <p:nvSpPr>
          <p:cNvPr id="14" name="9 Rectángulo"/>
          <p:cNvSpPr/>
          <p:nvPr/>
        </p:nvSpPr>
        <p:spPr>
          <a:xfrm>
            <a:off x="3031729" y="6288616"/>
            <a:ext cx="1776897" cy="5256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25985" indent="-425985">
              <a:spcBef>
                <a:spcPct val="20000"/>
              </a:spcBef>
              <a:defRPr/>
            </a:pPr>
            <a:r>
              <a:rPr lang="es-EC" sz="2816" dirty="0" smtClean="0"/>
              <a:t>Resultados</a:t>
            </a:r>
            <a:endParaRPr lang="es-EC" sz="2816" dirty="0"/>
          </a:p>
        </p:txBody>
      </p:sp>
      <p:sp>
        <p:nvSpPr>
          <p:cNvPr id="15" name="12 Elipse"/>
          <p:cNvSpPr/>
          <p:nvPr/>
        </p:nvSpPr>
        <p:spPr>
          <a:xfrm>
            <a:off x="2141568" y="6202765"/>
            <a:ext cx="656024" cy="656024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3313" b="1" dirty="0" smtClean="0"/>
              <a:t>4</a:t>
            </a:r>
            <a:endParaRPr lang="es-EC" sz="1491" b="1" dirty="0"/>
          </a:p>
        </p:txBody>
      </p:sp>
    </p:spTree>
    <p:extLst>
      <p:ext uri="{BB962C8B-B14F-4D97-AF65-F5344CB8AC3E}">
        <p14:creationId xmlns:p14="http://schemas.microsoft.com/office/powerpoint/2010/main" xmlns="" val="47115549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162099" y="4716264"/>
            <a:ext cx="2232248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3900" dirty="0" smtClean="0">
                <a:solidFill>
                  <a:schemeClr val="accent4">
                    <a:lumMod val="75000"/>
                  </a:schemeClr>
                </a:solidFill>
              </a:rPr>
              <a:t>4</a:t>
            </a:r>
            <a:endParaRPr lang="es-EC" sz="239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2394347" y="6601395"/>
            <a:ext cx="64087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6000" dirty="0" smtClean="0"/>
              <a:t>Resultados</a:t>
            </a:r>
            <a:endParaRPr lang="es-EC" sz="6000" dirty="0"/>
          </a:p>
        </p:txBody>
      </p:sp>
    </p:spTree>
    <p:extLst>
      <p:ext uri="{BB962C8B-B14F-4D97-AF65-F5344CB8AC3E}">
        <p14:creationId xmlns:p14="http://schemas.microsoft.com/office/powerpoint/2010/main" xmlns="" val="303920475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162099" y="4716264"/>
            <a:ext cx="2232248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3900" dirty="0" smtClean="0">
                <a:solidFill>
                  <a:schemeClr val="accent4">
                    <a:lumMod val="75000"/>
                  </a:schemeClr>
                </a:solidFill>
              </a:rPr>
              <a:t>4</a:t>
            </a:r>
            <a:endParaRPr lang="es-EC" sz="239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2394347" y="5868392"/>
            <a:ext cx="640871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6000" dirty="0" smtClean="0"/>
              <a:t>Resultados</a:t>
            </a:r>
          </a:p>
          <a:p>
            <a:r>
              <a:rPr lang="es-EC" sz="6000" b="1" u="sng" dirty="0" smtClean="0"/>
              <a:t>Horas</a:t>
            </a:r>
          </a:p>
          <a:p>
            <a:endParaRPr lang="es-EC" sz="6000" dirty="0"/>
          </a:p>
        </p:txBody>
      </p:sp>
    </p:spTree>
    <p:extLst>
      <p:ext uri="{BB962C8B-B14F-4D97-AF65-F5344CB8AC3E}">
        <p14:creationId xmlns:p14="http://schemas.microsoft.com/office/powerpoint/2010/main" xmlns="" val="118208421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uadroTexto 11"/>
          <p:cNvSpPr txBox="1"/>
          <p:nvPr/>
        </p:nvSpPr>
        <p:spPr>
          <a:xfrm>
            <a:off x="0" y="1074563"/>
            <a:ext cx="94932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EC" sz="3200" b="1" dirty="0" smtClean="0"/>
              <a:t>El Trabajo </a:t>
            </a:r>
            <a:r>
              <a:rPr lang="es-EC" sz="3200" b="1" dirty="0"/>
              <a:t>N</a:t>
            </a:r>
            <a:r>
              <a:rPr lang="es-EC" sz="3200" b="1" dirty="0" smtClean="0"/>
              <a:t>o </a:t>
            </a:r>
            <a:r>
              <a:rPr lang="es-EC" sz="3200" b="1" dirty="0"/>
              <a:t>R</a:t>
            </a:r>
            <a:r>
              <a:rPr lang="es-EC" sz="3200" b="1" dirty="0" smtClean="0"/>
              <a:t>emunerado - horas:</a:t>
            </a:r>
            <a:endParaRPr lang="es-EC" sz="3200" b="1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62002" y="2267992"/>
            <a:ext cx="609734" cy="838406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78226" y="2293398"/>
            <a:ext cx="711356" cy="813000"/>
          </a:xfrm>
          <a:prstGeom prst="rect">
            <a:avLst/>
          </a:prstGeom>
        </p:spPr>
      </p:pic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552987658"/>
              </p:ext>
            </p:extLst>
          </p:nvPr>
        </p:nvGraphicFramePr>
        <p:xfrm>
          <a:off x="769514" y="3064859"/>
          <a:ext cx="9905753" cy="5251805"/>
        </p:xfrm>
        <a:graphic>
          <a:graphicData uri="http://schemas.openxmlformats.org/drawingml/2006/table">
            <a:tbl>
              <a:tblPr/>
              <a:tblGrid>
                <a:gridCol w="3791910"/>
                <a:gridCol w="1066675"/>
                <a:gridCol w="884148"/>
                <a:gridCol w="1089652"/>
                <a:gridCol w="861172"/>
                <a:gridCol w="1264459"/>
                <a:gridCol w="947737"/>
              </a:tblGrid>
              <a:tr h="410804"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 Grupo de Actividades del Trabajo no Remunerado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EC" sz="20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Hombres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EC" sz="20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Mujeres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EC" sz="20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616206">
                <a:tc>
                  <a:txBody>
                    <a:bodyPr/>
                    <a:lstStyle/>
                    <a:p>
                      <a:pPr algn="ctr" fontAlgn="ctr"/>
                      <a:endParaRPr lang="es-EC" sz="20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Horas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% </a:t>
                      </a:r>
                      <a:br>
                        <a:rPr lang="es-EC" sz="20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endParaRPr lang="es-EC" sz="2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Horas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%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Horas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%           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</a:tr>
              <a:tr h="410804">
                <a:tc>
                  <a:txBody>
                    <a:bodyPr/>
                    <a:lstStyle/>
                    <a:p>
                      <a:pPr algn="l" fontAlgn="ctr"/>
                      <a:r>
                        <a:rPr lang="es-EC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Actividades Culinarias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C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510.681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11,79%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C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3.821.776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88,21%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C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4.332.457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38,14%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0804">
                <a:tc>
                  <a:txBody>
                    <a:bodyPr/>
                    <a:lstStyle/>
                    <a:p>
                      <a:pPr algn="l" fontAlgn="ctr"/>
                      <a:r>
                        <a:rPr lang="es-EC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Mantenimiento del Hogar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C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628.381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29,80%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C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1.480.430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6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70,20%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C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2.108.811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18,56%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0804">
                <a:tc>
                  <a:txBody>
                    <a:bodyPr/>
                    <a:lstStyle/>
                    <a:p>
                      <a:pPr algn="l" fontAlgn="ctr"/>
                      <a:r>
                        <a:rPr lang="es-EC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Cuidado de Ropa y Confección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C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241.805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15,15%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C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1.353.800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84,85%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C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1.595.605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14,05%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6099">
                <a:tc>
                  <a:txBody>
                    <a:bodyPr/>
                    <a:lstStyle/>
                    <a:p>
                      <a:pPr algn="l" fontAlgn="ctr"/>
                      <a:r>
                        <a:rPr lang="es-EC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Compras, Servicios Y Gerencia u Organización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C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626.994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41,68%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C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877.139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58,32%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C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1.504.133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13,24%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0804">
                <a:tc>
                  <a:txBody>
                    <a:bodyPr/>
                    <a:lstStyle/>
                    <a:p>
                      <a:pPr algn="l" fontAlgn="ctr"/>
                      <a:r>
                        <a:rPr lang="es-EC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Cuidado de Niños y Niñas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C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323.774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23,28%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C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1.066.856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76,72%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C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1.390.630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12,24%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0804">
                <a:tc>
                  <a:txBody>
                    <a:bodyPr/>
                    <a:lstStyle/>
                    <a:p>
                      <a:pPr algn="l" fontAlgn="ctr"/>
                      <a:r>
                        <a:rPr lang="es-EC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Construcción  y Reparaciones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C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86.795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80,09%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C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21.574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19,91%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C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108.369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0,95%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0804">
                <a:tc>
                  <a:txBody>
                    <a:bodyPr/>
                    <a:lstStyle/>
                    <a:p>
                      <a:pPr algn="l" fontAlgn="ctr"/>
                      <a:r>
                        <a:rPr lang="es-EC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Actividades de Solidaridad, Apoyo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C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82.340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38,91%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C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129.251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61,09%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C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211.591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0804">
                <a:tc>
                  <a:txBody>
                    <a:bodyPr/>
                    <a:lstStyle/>
                    <a:p>
                      <a:pPr algn="l" fontAlgn="ctr"/>
                      <a:r>
                        <a:rPr lang="es-EC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Cuidado a personas con limitaciones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C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21.426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19,70%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C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87.331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80,30%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C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108.757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0,96%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1828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EC" sz="18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TOTAL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EC" sz="18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2.522.196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EC" sz="18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22,20%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EC" sz="18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8.838.157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EC" sz="18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77,80%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EC" sz="18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11.360.353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EC" sz="18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100,00%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1" name="1 CuadroTexto"/>
          <p:cNvSpPr txBox="1"/>
          <p:nvPr/>
        </p:nvSpPr>
        <p:spPr>
          <a:xfrm>
            <a:off x="450131" y="1659338"/>
            <a:ext cx="10844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ctr"/>
            <a:r>
              <a:rPr lang="es-EC" sz="24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Tiempo anual del trabajo no remunerado por sexo, según grupos de actividad. 2010</a:t>
            </a:r>
          </a:p>
          <a:p>
            <a:pPr algn="ctr" fontAlgn="ctr"/>
            <a:r>
              <a:rPr lang="es-EC" sz="16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Miles de horas y porcentajes</a:t>
            </a:r>
          </a:p>
        </p:txBody>
      </p:sp>
    </p:spTree>
    <p:extLst>
      <p:ext uri="{BB962C8B-B14F-4D97-AF65-F5344CB8AC3E}">
        <p14:creationId xmlns:p14="http://schemas.microsoft.com/office/powerpoint/2010/main" xmlns="" val="29323595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162099" y="4356224"/>
            <a:ext cx="2232248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3900" dirty="0" smtClean="0">
                <a:solidFill>
                  <a:schemeClr val="accent4">
                    <a:lumMod val="75000"/>
                  </a:schemeClr>
                </a:solidFill>
              </a:rPr>
              <a:t>4</a:t>
            </a:r>
            <a:endParaRPr lang="es-EC" sz="239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2394347" y="5624205"/>
            <a:ext cx="640871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6000" dirty="0" smtClean="0"/>
              <a:t>Resultados</a:t>
            </a:r>
          </a:p>
          <a:p>
            <a:r>
              <a:rPr lang="es-EC" sz="6000" b="1" u="sng" dirty="0" smtClean="0"/>
              <a:t>Valor agregado</a:t>
            </a:r>
          </a:p>
          <a:p>
            <a:endParaRPr lang="es-EC" sz="6000" dirty="0"/>
          </a:p>
        </p:txBody>
      </p:sp>
    </p:spTree>
    <p:extLst>
      <p:ext uri="{BB962C8B-B14F-4D97-AF65-F5344CB8AC3E}">
        <p14:creationId xmlns:p14="http://schemas.microsoft.com/office/powerpoint/2010/main" xmlns="" val="215225614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8 Gráfico"/>
          <p:cNvGraphicFramePr/>
          <p:nvPr>
            <p:extLst>
              <p:ext uri="{D42A27DB-BD31-4B8C-83A1-F6EECF244321}">
                <p14:modId xmlns:p14="http://schemas.microsoft.com/office/powerpoint/2010/main" xmlns="" val="1576988648"/>
              </p:ext>
            </p:extLst>
          </p:nvPr>
        </p:nvGraphicFramePr>
        <p:xfrm>
          <a:off x="162099" y="3536161"/>
          <a:ext cx="9001000" cy="47442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4" name="23 Rectángulo"/>
          <p:cNvSpPr/>
          <p:nvPr/>
        </p:nvSpPr>
        <p:spPr>
          <a:xfrm>
            <a:off x="1242219" y="3597312"/>
            <a:ext cx="76328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s-EC" b="1" dirty="0">
                <a:solidFill>
                  <a:sysClr val="windowText" lastClr="000000"/>
                </a:solidFill>
              </a:rPr>
              <a:t>Participación Porcentual  del  Valor Agregado Bruto (VAB) del Trabajo no Remunerado con respecto al PIB Nacional. 2007 - 2010</a:t>
            </a:r>
            <a:endParaRPr lang="es-EC" sz="1400" b="1" dirty="0">
              <a:solidFill>
                <a:sysClr val="windowText" lastClr="000000"/>
              </a:solidFill>
            </a:endParaRPr>
          </a:p>
        </p:txBody>
      </p:sp>
      <p:grpSp>
        <p:nvGrpSpPr>
          <p:cNvPr id="2" name="Grupo 1"/>
          <p:cNvGrpSpPr/>
          <p:nvPr/>
        </p:nvGrpSpPr>
        <p:grpSpPr>
          <a:xfrm>
            <a:off x="9166000" y="4716264"/>
            <a:ext cx="2304256" cy="1222332"/>
            <a:chOff x="8947075" y="2215146"/>
            <a:chExt cx="2688952" cy="1398680"/>
          </a:xfrm>
        </p:grpSpPr>
        <p:sp>
          <p:nvSpPr>
            <p:cNvPr id="26" name="Rectángulo redondeado 4"/>
            <p:cNvSpPr/>
            <p:nvPr/>
          </p:nvSpPr>
          <p:spPr>
            <a:xfrm>
              <a:off x="8947075" y="2215146"/>
              <a:ext cx="2688952" cy="139868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  <p:sp>
          <p:nvSpPr>
            <p:cNvPr id="27" name="Rectángulo 20"/>
            <p:cNvSpPr/>
            <p:nvPr/>
          </p:nvSpPr>
          <p:spPr>
            <a:xfrm>
              <a:off x="8947075" y="2310395"/>
              <a:ext cx="2688952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C" sz="1400" b="1" dirty="0" smtClean="0"/>
                <a:t>El </a:t>
              </a:r>
              <a:r>
                <a:rPr lang="es-EC" sz="1400" b="1" dirty="0"/>
                <a:t>VAB  del TRN </a:t>
              </a:r>
              <a:r>
                <a:rPr lang="es-EC" sz="1400" b="1" dirty="0" smtClean="0"/>
                <a:t>es </a:t>
              </a:r>
              <a:r>
                <a:rPr lang="es-EC" sz="1400" b="1" dirty="0"/>
                <a:t>el aporte que una unidad productiva hace al crecimiento de la economía medido por el </a:t>
              </a:r>
              <a:r>
                <a:rPr lang="es-EC" sz="1400" b="1" dirty="0" smtClean="0"/>
                <a:t>PIB.  </a:t>
              </a:r>
              <a:endParaRPr lang="es-EC" b="1" dirty="0"/>
            </a:p>
          </p:txBody>
        </p:sp>
      </p:grpSp>
      <p:sp>
        <p:nvSpPr>
          <p:cNvPr id="28" name="Rectángulo 2"/>
          <p:cNvSpPr/>
          <p:nvPr/>
        </p:nvSpPr>
        <p:spPr>
          <a:xfrm>
            <a:off x="98904" y="1979960"/>
            <a:ext cx="113713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C" sz="2400" dirty="0" smtClean="0"/>
              <a:t>El Valor Agregado Bruto (VAB) del Trabajo no Remunerado (TNR) con respecto al PIB fue de 15,41% (10’719.476 miles de dólares), 4,49 puntos más que lo que registró en </a:t>
            </a:r>
            <a:r>
              <a:rPr lang="es-EC" sz="2400" smtClean="0"/>
              <a:t>el 2007. </a:t>
            </a:r>
            <a:endParaRPr lang="es-EC" sz="2400" dirty="0"/>
          </a:p>
        </p:txBody>
      </p:sp>
      <p:sp>
        <p:nvSpPr>
          <p:cNvPr id="12" name="CuadroTexto 11"/>
          <p:cNvSpPr txBox="1"/>
          <p:nvPr/>
        </p:nvSpPr>
        <p:spPr>
          <a:xfrm>
            <a:off x="96003" y="1247240"/>
            <a:ext cx="94932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EC" sz="3200" b="1" dirty="0" smtClean="0"/>
              <a:t>El Trabajo </a:t>
            </a:r>
            <a:r>
              <a:rPr lang="es-EC" sz="3200" b="1" dirty="0"/>
              <a:t>N</a:t>
            </a:r>
            <a:r>
              <a:rPr lang="es-EC" sz="3200" b="1" dirty="0" smtClean="0"/>
              <a:t>o </a:t>
            </a:r>
            <a:r>
              <a:rPr lang="es-EC" sz="3200" b="1" dirty="0"/>
              <a:t>R</a:t>
            </a:r>
            <a:r>
              <a:rPr lang="es-EC" sz="3200" b="1" dirty="0" smtClean="0"/>
              <a:t>emunerado en el PIB Nacional:</a:t>
            </a:r>
            <a:endParaRPr lang="es-EC" sz="3200" b="1" dirty="0"/>
          </a:p>
        </p:txBody>
      </p:sp>
    </p:spTree>
    <p:extLst>
      <p:ext uri="{BB962C8B-B14F-4D97-AF65-F5344CB8AC3E}">
        <p14:creationId xmlns:p14="http://schemas.microsoft.com/office/powerpoint/2010/main" xmlns="" val="34325604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5"/>
          <p:cNvSpPr/>
          <p:nvPr/>
        </p:nvSpPr>
        <p:spPr>
          <a:xfrm>
            <a:off x="594147" y="7320746"/>
            <a:ext cx="104411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C" sz="2000" dirty="0" smtClean="0"/>
              <a:t>Las mujeres son las que más aportan al PIB por Trabajo no Remunerado con un Valor Agregado Bruto del 12,01%, frente al 3,40% de los hombres en el 2010.</a:t>
            </a:r>
            <a:endParaRPr lang="es-EC" sz="2000" dirty="0"/>
          </a:p>
        </p:txBody>
      </p:sp>
      <p:sp>
        <p:nvSpPr>
          <p:cNvPr id="118" name="117 Rectángulo"/>
          <p:cNvSpPr/>
          <p:nvPr/>
        </p:nvSpPr>
        <p:spPr>
          <a:xfrm>
            <a:off x="1314227" y="1763936"/>
            <a:ext cx="9001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 sz="20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s-EC" b="1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Participación Porcentual  del  Valor Agregado Bruto (VAB) del Trabajo no Remunerado respecto al PIB Nacional  por sexo. 2007 - 2010</a:t>
            </a:r>
            <a:r>
              <a:rPr lang="es-EC" sz="2000" b="1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119" name="TextBox 46"/>
          <p:cNvSpPr txBox="1"/>
          <p:nvPr/>
        </p:nvSpPr>
        <p:spPr>
          <a:xfrm>
            <a:off x="1386235" y="6734229"/>
            <a:ext cx="8663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Lorem ipsum</a:t>
            </a:r>
          </a:p>
          <a:p>
            <a:r>
              <a:rPr lang="en-US" sz="1200" dirty="0" smtClean="0">
                <a:solidFill>
                  <a:schemeClr val="bg1"/>
                </a:solidFill>
              </a:rPr>
              <a:t>dolor sit</a:t>
            </a:r>
            <a:endParaRPr lang="en-US" sz="1200" dirty="0">
              <a:solidFill>
                <a:schemeClr val="bg1"/>
              </a:solidFill>
            </a:endParaRPr>
          </a:p>
        </p:txBody>
      </p:sp>
      <p:graphicFrame>
        <p:nvGraphicFramePr>
          <p:cNvPr id="42" name="9 Gráfico"/>
          <p:cNvGraphicFramePr/>
          <p:nvPr>
            <p:extLst>
              <p:ext uri="{D42A27DB-BD31-4B8C-83A1-F6EECF244321}">
                <p14:modId xmlns:p14="http://schemas.microsoft.com/office/powerpoint/2010/main" xmlns="" val="3878781613"/>
              </p:ext>
            </p:extLst>
          </p:nvPr>
        </p:nvGraphicFramePr>
        <p:xfrm>
          <a:off x="1386235" y="2069773"/>
          <a:ext cx="8208912" cy="52144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1904442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884103635"/>
              </p:ext>
            </p:extLst>
          </p:nvPr>
        </p:nvGraphicFramePr>
        <p:xfrm>
          <a:off x="738163" y="7478092"/>
          <a:ext cx="7777163" cy="550540"/>
        </p:xfrm>
        <a:graphic>
          <a:graphicData uri="http://schemas.openxmlformats.org/drawingml/2006/table">
            <a:tbl>
              <a:tblPr/>
              <a:tblGrid>
                <a:gridCol w="7777163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s-EC" sz="800" b="1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Fuente: </a:t>
                      </a:r>
                      <a:r>
                        <a:rPr lang="es-EC" sz="800" b="1" i="1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INEC y  BCE -. </a:t>
                      </a:r>
                      <a:r>
                        <a:rPr lang="es-EC" sz="800" b="1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Cuentas Satélite del Trabajo no Remunerado 2007 - 2010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69540">
                <a:tc>
                  <a:txBody>
                    <a:bodyPr/>
                    <a:lstStyle/>
                    <a:p>
                      <a:pPr algn="l" rtl="0" fontAlgn="ctr"/>
                      <a:endParaRPr lang="es-EC" sz="800" b="1" i="1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rtl="0" fontAlgn="ctr"/>
                      <a:endParaRPr lang="es-EC" sz="800" b="1" i="1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" name="2 Rectángulo"/>
          <p:cNvSpPr/>
          <p:nvPr/>
        </p:nvSpPr>
        <p:spPr>
          <a:xfrm>
            <a:off x="1242219" y="2945100"/>
            <a:ext cx="100091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 sz="2000" b="1" i="0" u="none" strike="noStrike" kern="1200" baseline="0">
                <a:solidFill>
                  <a:sysClr val="windowText" lastClr="000000"/>
                </a:solidFill>
                <a:latin typeface="Arial" pitchFamily="34" charset="0"/>
                <a:ea typeface="+mn-ea"/>
                <a:cs typeface="Arial" pitchFamily="34" charset="0"/>
              </a:defRPr>
            </a:pPr>
            <a:r>
              <a:rPr lang="es-EC" b="1" dirty="0">
                <a:solidFill>
                  <a:sysClr val="windowText" lastClr="000000"/>
                </a:solidFill>
                <a:latin typeface="+mj-lt"/>
                <a:cs typeface="Arial" pitchFamily="34" charset="0"/>
              </a:rPr>
              <a:t>Participación Porcentual del Valor Agregado Bruto de las principales Industrias de la Economía y del Trabajo no Remunerado con respecto al PIB. </a:t>
            </a:r>
            <a:r>
              <a:rPr lang="es-EC" b="1" dirty="0" smtClean="0">
                <a:solidFill>
                  <a:sysClr val="windowText" lastClr="000000"/>
                </a:solidFill>
                <a:latin typeface="+mj-lt"/>
                <a:cs typeface="Arial" pitchFamily="34" charset="0"/>
              </a:rPr>
              <a:t>2010</a:t>
            </a:r>
            <a:endParaRPr lang="es-EC" b="1" dirty="0">
              <a:solidFill>
                <a:sysClr val="windowText" lastClr="000000"/>
              </a:solidFill>
              <a:latin typeface="+mj-lt"/>
              <a:cs typeface="Arial" pitchFamily="34" charset="0"/>
            </a:endParaRPr>
          </a:p>
        </p:txBody>
      </p:sp>
      <p:graphicFrame>
        <p:nvGraphicFramePr>
          <p:cNvPr id="9" name="4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40674769"/>
              </p:ext>
            </p:extLst>
          </p:nvPr>
        </p:nvGraphicFramePr>
        <p:xfrm>
          <a:off x="31676" y="2765951"/>
          <a:ext cx="11233248" cy="46055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3 CuadroTexto"/>
          <p:cNvSpPr txBox="1"/>
          <p:nvPr/>
        </p:nvSpPr>
        <p:spPr>
          <a:xfrm>
            <a:off x="162099" y="2167658"/>
            <a:ext cx="113772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 smtClean="0"/>
              <a:t>El Trabajo no Remunerado tiene al menos un 15,41% de participación en la economía superando a todas las industrias</a:t>
            </a:r>
            <a:endParaRPr lang="es-ES" sz="2000" dirty="0"/>
          </a:p>
        </p:txBody>
      </p:sp>
      <p:sp>
        <p:nvSpPr>
          <p:cNvPr id="10" name="CuadroTexto 9"/>
          <p:cNvSpPr txBox="1"/>
          <p:nvPr/>
        </p:nvSpPr>
        <p:spPr>
          <a:xfrm>
            <a:off x="162099" y="1062727"/>
            <a:ext cx="107632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3200" b="1" dirty="0" smtClean="0"/>
              <a:t>Valor agregado bruto de las principales industrias de la economía:</a:t>
            </a:r>
            <a:endParaRPr lang="es-EC" sz="3200" b="1" dirty="0"/>
          </a:p>
        </p:txBody>
      </p:sp>
    </p:spTree>
    <p:extLst>
      <p:ext uri="{BB962C8B-B14F-4D97-AF65-F5344CB8AC3E}">
        <p14:creationId xmlns:p14="http://schemas.microsoft.com/office/powerpoint/2010/main" xmlns="" val="250463458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162099" y="4716264"/>
            <a:ext cx="2232248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3900" dirty="0" smtClean="0">
                <a:solidFill>
                  <a:schemeClr val="accent4">
                    <a:lumMod val="75000"/>
                  </a:schemeClr>
                </a:solidFill>
              </a:rPr>
              <a:t>4</a:t>
            </a:r>
            <a:endParaRPr lang="es-EC" sz="239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2034307" y="5652368"/>
            <a:ext cx="9667156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6000" dirty="0" smtClean="0"/>
              <a:t>Resultados</a:t>
            </a:r>
          </a:p>
          <a:p>
            <a:r>
              <a:rPr lang="es-EC" sz="5400" b="1" u="sng" dirty="0" smtClean="0"/>
              <a:t>Industrias de cuentas nacionales</a:t>
            </a:r>
          </a:p>
          <a:p>
            <a:endParaRPr lang="es-EC" sz="6000" dirty="0"/>
          </a:p>
        </p:txBody>
      </p:sp>
    </p:spTree>
    <p:extLst>
      <p:ext uri="{BB962C8B-B14F-4D97-AF65-F5344CB8AC3E}">
        <p14:creationId xmlns:p14="http://schemas.microsoft.com/office/powerpoint/2010/main" xmlns="" val="122240312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632765806"/>
              </p:ext>
            </p:extLst>
          </p:nvPr>
        </p:nvGraphicFramePr>
        <p:xfrm>
          <a:off x="451654" y="8142168"/>
          <a:ext cx="7777163" cy="550540"/>
        </p:xfrm>
        <a:graphic>
          <a:graphicData uri="http://schemas.openxmlformats.org/drawingml/2006/table">
            <a:tbl>
              <a:tblPr/>
              <a:tblGrid>
                <a:gridCol w="7777163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s-EC" sz="800" b="1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Fuente: </a:t>
                      </a:r>
                      <a:r>
                        <a:rPr lang="es-EC" sz="800" b="1" i="1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INEC y  BCE -. </a:t>
                      </a:r>
                      <a:r>
                        <a:rPr lang="es-EC" sz="800" b="1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Cuentas Satélite del Trabajo no Remunerado 2007 - 2010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69540">
                <a:tc>
                  <a:txBody>
                    <a:bodyPr/>
                    <a:lstStyle/>
                    <a:p>
                      <a:pPr algn="l" rtl="0" fontAlgn="ctr"/>
                      <a:endParaRPr lang="es-EC" sz="800" b="1" i="1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rtl="0" fontAlgn="ctr"/>
                      <a:endParaRPr lang="es-EC" sz="800" b="1" i="1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11" name="9 Gráfico">
            <a:hlinkClick r:id="rId3" action="ppaction://hlinksldjump"/>
          </p:cNvPr>
          <p:cNvGraphicFramePr/>
          <p:nvPr>
            <p:extLst>
              <p:ext uri="{D42A27DB-BD31-4B8C-83A1-F6EECF244321}">
                <p14:modId xmlns:p14="http://schemas.microsoft.com/office/powerpoint/2010/main" xmlns="" val="3593600787"/>
              </p:ext>
            </p:extLst>
          </p:nvPr>
        </p:nvGraphicFramePr>
        <p:xfrm>
          <a:off x="378123" y="2700040"/>
          <a:ext cx="10441160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13 Rectángulo"/>
          <p:cNvSpPr/>
          <p:nvPr/>
        </p:nvSpPr>
        <p:spPr>
          <a:xfrm>
            <a:off x="4931" y="1835944"/>
            <a:ext cx="113953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>
                <a:latin typeface="+mj-lt"/>
              </a:rPr>
              <a:t>El </a:t>
            </a:r>
            <a:r>
              <a:rPr lang="es-ES" dirty="0" smtClean="0">
                <a:latin typeface="+mj-lt"/>
              </a:rPr>
              <a:t>Trabajo no Remunerado se </a:t>
            </a:r>
            <a:r>
              <a:rPr lang="es-ES" dirty="0">
                <a:latin typeface="+mj-lt"/>
              </a:rPr>
              <a:t>centra principalmente en las </a:t>
            </a:r>
            <a:r>
              <a:rPr lang="es-ES" dirty="0" smtClean="0">
                <a:latin typeface="+mj-lt"/>
              </a:rPr>
              <a:t>Industrias  </a:t>
            </a:r>
            <a:r>
              <a:rPr lang="es-ES" b="1" dirty="0" smtClean="0">
                <a:latin typeface="+mj-lt"/>
              </a:rPr>
              <a:t>Hogares Privados</a:t>
            </a:r>
            <a:r>
              <a:rPr lang="es-ES" dirty="0" smtClean="0">
                <a:latin typeface="+mj-lt"/>
              </a:rPr>
              <a:t>, </a:t>
            </a:r>
            <a:r>
              <a:rPr lang="es-ES" b="1" dirty="0" smtClean="0">
                <a:latin typeface="+mj-lt"/>
              </a:rPr>
              <a:t>Servicios sociales y de salud, </a:t>
            </a:r>
            <a:r>
              <a:rPr lang="es-ES" dirty="0" smtClean="0">
                <a:latin typeface="+mj-lt"/>
              </a:rPr>
              <a:t>, </a:t>
            </a:r>
            <a:r>
              <a:rPr lang="es-ES" dirty="0">
                <a:latin typeface="+mj-lt"/>
              </a:rPr>
              <a:t>entre </a:t>
            </a:r>
            <a:r>
              <a:rPr lang="es-ES" dirty="0" smtClean="0">
                <a:latin typeface="+mj-lt"/>
              </a:rPr>
              <a:t>otras. </a:t>
            </a:r>
            <a:r>
              <a:rPr lang="es-EC" dirty="0" smtClean="0">
                <a:solidFill>
                  <a:srgbClr val="000000"/>
                </a:solidFill>
                <a:latin typeface="+mj-lt"/>
              </a:rPr>
              <a:t>Los Hogares privados contribuyen con más del 70% del Trabajo no Remunerado en </a:t>
            </a:r>
            <a:r>
              <a:rPr lang="es-EC" dirty="0">
                <a:solidFill>
                  <a:srgbClr val="000000"/>
                </a:solidFill>
                <a:latin typeface="+mj-lt"/>
              </a:rPr>
              <a:t>el </a:t>
            </a:r>
            <a:r>
              <a:rPr lang="es-EC" dirty="0" smtClean="0">
                <a:solidFill>
                  <a:srgbClr val="000000"/>
                </a:solidFill>
                <a:latin typeface="+mj-lt"/>
              </a:rPr>
              <a:t>2010.</a:t>
            </a:r>
            <a:endParaRPr lang="es-EC" dirty="0">
              <a:latin typeface="+mj-lt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954187" y="3420120"/>
            <a:ext cx="2160240" cy="4608512"/>
          </a:xfrm>
          <a:prstGeom prst="rect">
            <a:avLst/>
          </a:prstGeom>
          <a:noFill/>
          <a:ln w="57150">
            <a:solidFill>
              <a:srgbClr val="0D55C9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13" name="CuadroTexto 12"/>
          <p:cNvSpPr txBox="1"/>
          <p:nvPr/>
        </p:nvSpPr>
        <p:spPr>
          <a:xfrm>
            <a:off x="272099" y="1212909"/>
            <a:ext cx="107632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3200" b="1" dirty="0" smtClean="0"/>
              <a:t>Valor agregado bruto del Trabajo No Remunerado:</a:t>
            </a:r>
            <a:endParaRPr lang="es-EC" sz="3200" b="1" dirty="0"/>
          </a:p>
        </p:txBody>
      </p:sp>
    </p:spTree>
    <p:extLst>
      <p:ext uri="{BB962C8B-B14F-4D97-AF65-F5344CB8AC3E}">
        <p14:creationId xmlns:p14="http://schemas.microsoft.com/office/powerpoint/2010/main" xmlns="" val="28235468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itle 1"/>
          <p:cNvSpPr txBox="1">
            <a:spLocks/>
          </p:cNvSpPr>
          <p:nvPr/>
        </p:nvSpPr>
        <p:spPr>
          <a:xfrm>
            <a:off x="1827266" y="2553949"/>
            <a:ext cx="7794663" cy="517767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s-EC" sz="1908" b="1" dirty="0">
                <a:solidFill>
                  <a:sysClr val="windowText" lastClr="000000"/>
                </a:solidFill>
              </a:rPr>
              <a:t>Participación porcentual de la Producción anual del Trabajo no Remunerado en la Industria de Hogares privados.  2010  </a:t>
            </a:r>
          </a:p>
        </p:txBody>
      </p:sp>
      <p:sp>
        <p:nvSpPr>
          <p:cNvPr id="13" name="12 Rectángulo"/>
          <p:cNvSpPr/>
          <p:nvPr/>
        </p:nvSpPr>
        <p:spPr>
          <a:xfrm>
            <a:off x="378123" y="1678955"/>
            <a:ext cx="1080120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</a:pPr>
            <a:r>
              <a:rPr lang="es-EC" sz="2000" dirty="0"/>
              <a:t>De la industria de Hogares privados, las actividades Culinarias son la más representativas con el  52,58%  en el 2010. Destacándose, a nivel de tareas cocinar, lavar vajilla y servir la comida.</a:t>
            </a:r>
          </a:p>
        </p:txBody>
      </p:sp>
      <p:sp>
        <p:nvSpPr>
          <p:cNvPr id="30" name="CuadroTexto 29"/>
          <p:cNvSpPr txBox="1"/>
          <p:nvPr/>
        </p:nvSpPr>
        <p:spPr>
          <a:xfrm>
            <a:off x="162099" y="1019405"/>
            <a:ext cx="65272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3200" b="1" dirty="0" smtClean="0"/>
              <a:t>1) Industria Hogares Privados:</a:t>
            </a:r>
            <a:endParaRPr lang="es-EC" sz="3200" b="1" dirty="0"/>
          </a:p>
        </p:txBody>
      </p:sp>
      <p:grpSp>
        <p:nvGrpSpPr>
          <p:cNvPr id="4" name="Grupo 3"/>
          <p:cNvGrpSpPr/>
          <p:nvPr/>
        </p:nvGrpSpPr>
        <p:grpSpPr>
          <a:xfrm>
            <a:off x="313352" y="3492128"/>
            <a:ext cx="10331160" cy="4597432"/>
            <a:chOff x="306115" y="3399781"/>
            <a:chExt cx="10331160" cy="4597432"/>
          </a:xfrm>
        </p:grpSpPr>
        <p:graphicFrame>
          <p:nvGraphicFramePr>
            <p:cNvPr id="49" name="7 Gráfico"/>
            <p:cNvGraphicFramePr/>
            <p:nvPr>
              <p:extLst>
                <p:ext uri="{D42A27DB-BD31-4B8C-83A1-F6EECF244321}">
                  <p14:modId xmlns:p14="http://schemas.microsoft.com/office/powerpoint/2010/main" xmlns="" val="3147138848"/>
                </p:ext>
              </p:extLst>
            </p:nvPr>
          </p:nvGraphicFramePr>
          <p:xfrm>
            <a:off x="306115" y="3399781"/>
            <a:ext cx="10331160" cy="459743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pic>
          <p:nvPicPr>
            <p:cNvPr id="32" name="31 Imagen" descr="cooking15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586396" y="4422258"/>
              <a:ext cx="640835" cy="745455"/>
            </a:xfrm>
            <a:prstGeom prst="rect">
              <a:avLst/>
            </a:prstGeom>
          </p:spPr>
        </p:pic>
        <p:pic>
          <p:nvPicPr>
            <p:cNvPr id="33" name="32 Imagen" descr="washing11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98880" y="4083530"/>
              <a:ext cx="534568" cy="534568"/>
            </a:xfrm>
            <a:prstGeom prst="rect">
              <a:avLst/>
            </a:prstGeom>
          </p:spPr>
        </p:pic>
        <p:pic>
          <p:nvPicPr>
            <p:cNvPr id="46" name="45 Imagen" descr="wiping16.png">
              <a:hlinkClick r:id="rId5" action="ppaction://hlinksldjump"/>
            </p:cNvPr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378998" y="5488013"/>
              <a:ext cx="576064" cy="576064"/>
            </a:xfrm>
            <a:prstGeom prst="rect">
              <a:avLst/>
            </a:prstGeom>
          </p:spPr>
        </p:pic>
      </p:grpSp>
      <p:pic>
        <p:nvPicPr>
          <p:cNvPr id="6" name="Imagen 5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0279674" y="6774430"/>
            <a:ext cx="719390" cy="688908"/>
          </a:xfrm>
          <a:prstGeom prst="rect">
            <a:avLst/>
          </a:prstGeom>
        </p:spPr>
      </p:pic>
      <p:cxnSp>
        <p:nvCxnSpPr>
          <p:cNvPr id="58" name="Elbow Connector 9"/>
          <p:cNvCxnSpPr/>
          <p:nvPr/>
        </p:nvCxnSpPr>
        <p:spPr>
          <a:xfrm flipV="1">
            <a:off x="1242219" y="4741195"/>
            <a:ext cx="2334923" cy="425936"/>
          </a:xfrm>
          <a:prstGeom prst="bentConnector3">
            <a:avLst>
              <a:gd name="adj1" fmla="val 68577"/>
            </a:avLst>
          </a:prstGeom>
          <a:noFill/>
          <a:ln w="9525" cap="flat" cmpd="sng" algn="ctr">
            <a:solidFill>
              <a:schemeClr val="tx1"/>
            </a:solidFill>
            <a:prstDash val="solid"/>
          </a:ln>
          <a:effectLst/>
        </p:spPr>
      </p:cxnSp>
      <p:sp>
        <p:nvSpPr>
          <p:cNvPr id="62" name="TextBox 10">
            <a:hlinkClick r:id="rId9" action="ppaction://hlinksldjump"/>
          </p:cNvPr>
          <p:cNvSpPr txBox="1"/>
          <p:nvPr/>
        </p:nvSpPr>
        <p:spPr>
          <a:xfrm>
            <a:off x="522139" y="4686647"/>
            <a:ext cx="25339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400" b="1" kern="0" dirty="0" smtClean="0">
                <a:solidFill>
                  <a:schemeClr val="accent5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Cuidado de ropa</a:t>
            </a:r>
            <a:endParaRPr lang="es-EC" sz="2400" b="1" kern="0" dirty="0">
              <a:solidFill>
                <a:schemeClr val="accent5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63" name="Elbow Connector 12"/>
          <p:cNvCxnSpPr/>
          <p:nvPr/>
        </p:nvCxnSpPr>
        <p:spPr>
          <a:xfrm>
            <a:off x="7656291" y="5479875"/>
            <a:ext cx="2370904" cy="419309"/>
          </a:xfrm>
          <a:prstGeom prst="bentConnector3">
            <a:avLst>
              <a:gd name="adj1" fmla="val 32155"/>
            </a:avLst>
          </a:prstGeom>
          <a:noFill/>
          <a:ln w="9525" cap="flat" cmpd="sng" algn="ctr">
            <a:solidFill>
              <a:schemeClr val="tx1"/>
            </a:solidFill>
            <a:prstDash val="solid"/>
          </a:ln>
          <a:effectLst/>
        </p:spPr>
      </p:cxnSp>
      <p:sp>
        <p:nvSpPr>
          <p:cNvPr id="64" name="TextBox 13">
            <a:hlinkClick r:id="rId10" action="ppaction://hlinksldjump"/>
          </p:cNvPr>
          <p:cNvSpPr txBox="1"/>
          <p:nvPr/>
        </p:nvSpPr>
        <p:spPr>
          <a:xfrm>
            <a:off x="8432756" y="5436344"/>
            <a:ext cx="29625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400" b="1" kern="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Actividades</a:t>
            </a:r>
            <a:r>
              <a:rPr lang="es-EC" sz="1908" b="1" kern="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C" sz="2400" b="1" kern="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culinarias</a:t>
            </a:r>
            <a:endParaRPr lang="es-EC" sz="2400" b="1" kern="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65" name="Elbow Connector 9"/>
          <p:cNvCxnSpPr/>
          <p:nvPr/>
        </p:nvCxnSpPr>
        <p:spPr>
          <a:xfrm flipV="1">
            <a:off x="1098203" y="6522576"/>
            <a:ext cx="2334923" cy="425936"/>
          </a:xfrm>
          <a:prstGeom prst="bentConnector3">
            <a:avLst>
              <a:gd name="adj1" fmla="val 68577"/>
            </a:avLst>
          </a:prstGeom>
          <a:noFill/>
          <a:ln w="9525" cap="flat" cmpd="sng" algn="ctr">
            <a:solidFill>
              <a:schemeClr val="tx1"/>
            </a:solidFill>
            <a:prstDash val="solid"/>
          </a:ln>
          <a:effectLst/>
        </p:spPr>
      </p:cxnSp>
      <p:sp>
        <p:nvSpPr>
          <p:cNvPr id="66" name="TextBox 10">
            <a:hlinkClick r:id="rId5" action="ppaction://hlinksldjump"/>
          </p:cNvPr>
          <p:cNvSpPr txBox="1"/>
          <p:nvPr/>
        </p:nvSpPr>
        <p:spPr>
          <a:xfrm>
            <a:off x="522139" y="6156424"/>
            <a:ext cx="23660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400" b="1" kern="0" dirty="0" smtClean="0">
                <a:solidFill>
                  <a:schemeClr val="accent4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Mantenimiento </a:t>
            </a:r>
          </a:p>
          <a:p>
            <a:r>
              <a:rPr lang="es-EC" sz="2400" b="1" kern="0" dirty="0" smtClean="0">
                <a:solidFill>
                  <a:schemeClr val="accent4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del hogar</a:t>
            </a:r>
            <a:endParaRPr lang="es-EC" sz="2400" b="1" kern="0" dirty="0">
              <a:solidFill>
                <a:schemeClr val="accent4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67" name="Elbow Connector 9"/>
          <p:cNvCxnSpPr/>
          <p:nvPr/>
        </p:nvCxnSpPr>
        <p:spPr>
          <a:xfrm flipV="1">
            <a:off x="2363680" y="3708152"/>
            <a:ext cx="2334923" cy="425936"/>
          </a:xfrm>
          <a:prstGeom prst="bentConnector3">
            <a:avLst>
              <a:gd name="adj1" fmla="val 68577"/>
            </a:avLst>
          </a:prstGeom>
          <a:noFill/>
          <a:ln w="9525" cap="flat" cmpd="sng" algn="ctr">
            <a:solidFill>
              <a:schemeClr val="tx1"/>
            </a:solidFill>
            <a:prstDash val="solid"/>
          </a:ln>
          <a:effectLst/>
        </p:spPr>
      </p:cxnSp>
      <p:sp>
        <p:nvSpPr>
          <p:cNvPr id="68" name="TextBox 10"/>
          <p:cNvSpPr txBox="1"/>
          <p:nvPr/>
        </p:nvSpPr>
        <p:spPr>
          <a:xfrm>
            <a:off x="2711560" y="3601807"/>
            <a:ext cx="12669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400" b="1" kern="0" dirty="0">
                <a:solidFill>
                  <a:schemeClr val="bg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O</a:t>
            </a:r>
            <a:r>
              <a:rPr lang="es-EC" sz="2400" b="1" kern="0" dirty="0" smtClean="0">
                <a:solidFill>
                  <a:schemeClr val="bg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tros</a:t>
            </a:r>
            <a:endParaRPr lang="es-EC" sz="2400" b="1" kern="0" dirty="0">
              <a:solidFill>
                <a:schemeClr val="bg1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209302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522139" y="4644256"/>
            <a:ext cx="2232248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3900" dirty="0" smtClean="0">
                <a:solidFill>
                  <a:srgbClr val="8064A2">
                    <a:lumMod val="75000"/>
                  </a:srgbClr>
                </a:solidFill>
              </a:rPr>
              <a:t>1</a:t>
            </a:r>
            <a:endParaRPr lang="es-EC" sz="23900" dirty="0">
              <a:solidFill>
                <a:srgbClr val="8064A2">
                  <a:lumMod val="75000"/>
                </a:srgbClr>
              </a:solidFill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2322339" y="6500500"/>
            <a:ext cx="64087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6000" b="1" dirty="0" smtClean="0">
                <a:solidFill>
                  <a:prstClr val="black"/>
                </a:solidFill>
              </a:rPr>
              <a:t>Antecedentes</a:t>
            </a:r>
            <a:endParaRPr lang="es-EC" sz="60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603065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406590" y="1798482"/>
            <a:ext cx="110172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sz="2000" dirty="0" smtClean="0"/>
              <a:t>En la mayoría de casos la participación de la producción de las mujeres en las actividades no remuneradas de los Hogares Privados es mayor al 59% en el 2010. </a:t>
            </a:r>
            <a:endParaRPr lang="es-EC" sz="2000" dirty="0"/>
          </a:p>
        </p:txBody>
      </p:sp>
      <p:graphicFrame>
        <p:nvGraphicFramePr>
          <p:cNvPr id="3" name="8 Gráfico"/>
          <p:cNvGraphicFramePr/>
          <p:nvPr>
            <p:extLst>
              <p:ext uri="{D42A27DB-BD31-4B8C-83A1-F6EECF244321}">
                <p14:modId xmlns:p14="http://schemas.microsoft.com/office/powerpoint/2010/main" xmlns="" val="3596601107"/>
              </p:ext>
            </p:extLst>
          </p:nvPr>
        </p:nvGraphicFramePr>
        <p:xfrm>
          <a:off x="579073" y="2474313"/>
          <a:ext cx="10297144" cy="44871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7 Rectángulo"/>
          <p:cNvSpPr/>
          <p:nvPr/>
        </p:nvSpPr>
        <p:spPr>
          <a:xfrm>
            <a:off x="406590" y="7236544"/>
            <a:ext cx="102971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C" sz="1200" dirty="0" smtClean="0"/>
              <a:t>Estar pendiente de entregas a domicilio del gas, agua u otros servicios como: luz, teléfono, recolección de basura; Realizar pagos o trámites necesarios para el hogar   o alguno de sus miembros en alguna oficina de gobierno, banco, establecimiento comercial, pago de colegiaturas, obtención de partida de nacimiento, pasaporte; </a:t>
            </a:r>
            <a:endParaRPr lang="es-EC" sz="1200" dirty="0"/>
          </a:p>
        </p:txBody>
      </p:sp>
      <p:sp>
        <p:nvSpPr>
          <p:cNvPr id="5" name="8 Rectángulo"/>
          <p:cNvSpPr/>
          <p:nvPr/>
        </p:nvSpPr>
        <p:spPr>
          <a:xfrm>
            <a:off x="234107" y="7265553"/>
            <a:ext cx="34496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C" sz="1400" dirty="0" smtClean="0"/>
              <a:t>1/</a:t>
            </a:r>
            <a:endParaRPr lang="es-EC" sz="1400" dirty="0"/>
          </a:p>
        </p:txBody>
      </p:sp>
      <p:sp>
        <p:nvSpPr>
          <p:cNvPr id="6" name="9 Rectángulo"/>
          <p:cNvSpPr/>
          <p:nvPr/>
        </p:nvSpPr>
        <p:spPr>
          <a:xfrm>
            <a:off x="9811171" y="6352123"/>
            <a:ext cx="30008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C" sz="1000" dirty="0" smtClean="0"/>
              <a:t>1/</a:t>
            </a:r>
            <a:endParaRPr lang="es-EC" sz="1000" dirty="0"/>
          </a:p>
        </p:txBody>
      </p:sp>
      <p:graphicFrame>
        <p:nvGraphicFramePr>
          <p:cNvPr id="8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902122581"/>
              </p:ext>
            </p:extLst>
          </p:nvPr>
        </p:nvGraphicFramePr>
        <p:xfrm>
          <a:off x="579073" y="8074660"/>
          <a:ext cx="7777163" cy="411480"/>
        </p:xfrm>
        <a:graphic>
          <a:graphicData uri="http://schemas.openxmlformats.org/drawingml/2006/table">
            <a:tbl>
              <a:tblPr/>
              <a:tblGrid>
                <a:gridCol w="7777163"/>
              </a:tblGrid>
              <a:tr h="125049"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b="1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Fuente: </a:t>
                      </a:r>
                      <a:r>
                        <a:rPr lang="es-EC" sz="900" b="1" i="1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INEC y  BCE -. </a:t>
                      </a:r>
                      <a:r>
                        <a:rPr lang="es-EC" sz="900" b="1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Cuentas Satélite del Trabajo no Remunerado 2007 - 2010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11291">
                <a:tc>
                  <a:txBody>
                    <a:bodyPr/>
                    <a:lstStyle/>
                    <a:p>
                      <a:pPr algn="l" rtl="0" fontAlgn="ctr"/>
                      <a:endParaRPr lang="es-EC" sz="900" b="1" i="1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25049">
                <a:tc>
                  <a:txBody>
                    <a:bodyPr/>
                    <a:lstStyle/>
                    <a:p>
                      <a:pPr algn="l" rtl="0" fontAlgn="ctr"/>
                      <a:endParaRPr lang="es-EC" sz="900" b="1" i="1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3" name="CuadroTexto 12"/>
          <p:cNvSpPr txBox="1"/>
          <p:nvPr/>
        </p:nvSpPr>
        <p:spPr>
          <a:xfrm>
            <a:off x="423925" y="1043856"/>
            <a:ext cx="36676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3200" b="1" dirty="0" smtClean="0"/>
              <a:t>Hogares Privados:</a:t>
            </a:r>
            <a:endParaRPr lang="es-EC" sz="3200" b="1" dirty="0"/>
          </a:p>
        </p:txBody>
      </p:sp>
      <p:pic>
        <p:nvPicPr>
          <p:cNvPr id="16" name="Imagen 15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747965" y="6516464"/>
            <a:ext cx="719390" cy="688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7725849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5 Tabla"/>
          <p:cNvGraphicFramePr>
            <a:graphicFrameLocks noGrp="1"/>
          </p:cNvGraphicFramePr>
          <p:nvPr>
            <p:extLst/>
          </p:nvPr>
        </p:nvGraphicFramePr>
        <p:xfrm>
          <a:off x="451654" y="8142168"/>
          <a:ext cx="7777163" cy="550540"/>
        </p:xfrm>
        <a:graphic>
          <a:graphicData uri="http://schemas.openxmlformats.org/drawingml/2006/table">
            <a:tbl>
              <a:tblPr/>
              <a:tblGrid>
                <a:gridCol w="7777163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s-EC" sz="800" b="1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Fuente: </a:t>
                      </a:r>
                      <a:r>
                        <a:rPr lang="es-EC" sz="800" b="1" i="1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INEC y  BCE -. </a:t>
                      </a:r>
                      <a:r>
                        <a:rPr lang="es-EC" sz="800" b="1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Cuentas Satélite del Trabajo no Remunerado 2007 - 2010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69540">
                <a:tc>
                  <a:txBody>
                    <a:bodyPr/>
                    <a:lstStyle/>
                    <a:p>
                      <a:pPr algn="l" rtl="0" fontAlgn="ctr"/>
                      <a:endParaRPr lang="es-EC" sz="800" b="1" i="1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rtl="0" fontAlgn="ctr"/>
                      <a:endParaRPr lang="es-EC" sz="800" b="1" i="1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7" name="CuadroTexto 6"/>
          <p:cNvSpPr txBox="1"/>
          <p:nvPr/>
        </p:nvSpPr>
        <p:spPr>
          <a:xfrm>
            <a:off x="162099" y="1115864"/>
            <a:ext cx="90730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3200" b="1" dirty="0" smtClean="0"/>
              <a:t>1) Industria Hogares Privados: Actividades culinarias </a:t>
            </a:r>
            <a:endParaRPr lang="es-EC" sz="3200" b="1" dirty="0"/>
          </a:p>
        </p:txBody>
      </p:sp>
      <p:sp>
        <p:nvSpPr>
          <p:cNvPr id="8" name="Rectángulo 2"/>
          <p:cNvSpPr/>
          <p:nvPr/>
        </p:nvSpPr>
        <p:spPr>
          <a:xfrm>
            <a:off x="450131" y="1907952"/>
            <a:ext cx="1090430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sz="2000" dirty="0" smtClean="0"/>
              <a:t>Dentro de las actividades culinarias, la actividad que se destaca es cocinar con el 60,19%.</a:t>
            </a:r>
            <a:endParaRPr lang="es-EC" sz="2000" dirty="0"/>
          </a:p>
        </p:txBody>
      </p:sp>
      <p:graphicFrame>
        <p:nvGraphicFramePr>
          <p:cNvPr id="10" name="4 Gráfico"/>
          <p:cNvGraphicFramePr/>
          <p:nvPr>
            <p:extLst>
              <p:ext uri="{D42A27DB-BD31-4B8C-83A1-F6EECF244321}">
                <p14:modId xmlns:p14="http://schemas.microsoft.com/office/powerpoint/2010/main" xmlns="" val="1137906283"/>
              </p:ext>
            </p:extLst>
          </p:nvPr>
        </p:nvGraphicFramePr>
        <p:xfrm>
          <a:off x="450131" y="2556024"/>
          <a:ext cx="10513168" cy="525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4" name="31 Imagen" descr="cooking15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603259" y="7164536"/>
            <a:ext cx="504056" cy="622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6317798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5 Tabla"/>
          <p:cNvGraphicFramePr>
            <a:graphicFrameLocks noGrp="1"/>
          </p:cNvGraphicFramePr>
          <p:nvPr>
            <p:extLst/>
          </p:nvPr>
        </p:nvGraphicFramePr>
        <p:xfrm>
          <a:off x="451654" y="8142168"/>
          <a:ext cx="7777163" cy="550540"/>
        </p:xfrm>
        <a:graphic>
          <a:graphicData uri="http://schemas.openxmlformats.org/drawingml/2006/table">
            <a:tbl>
              <a:tblPr/>
              <a:tblGrid>
                <a:gridCol w="7777163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s-EC" sz="800" b="1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Fuente: </a:t>
                      </a:r>
                      <a:r>
                        <a:rPr lang="es-EC" sz="800" b="1" i="1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INEC y  BCE -. </a:t>
                      </a:r>
                      <a:r>
                        <a:rPr lang="es-EC" sz="800" b="1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Cuentas Satélite del Trabajo no Remunerado 2007 - 2010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69540">
                <a:tc>
                  <a:txBody>
                    <a:bodyPr/>
                    <a:lstStyle/>
                    <a:p>
                      <a:pPr algn="l" rtl="0" fontAlgn="ctr"/>
                      <a:endParaRPr lang="es-EC" sz="800" b="1" i="1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rtl="0" fontAlgn="ctr"/>
                      <a:endParaRPr lang="es-EC" sz="800" b="1" i="1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7" name="CuadroTexto 6"/>
          <p:cNvSpPr txBox="1"/>
          <p:nvPr/>
        </p:nvSpPr>
        <p:spPr>
          <a:xfrm>
            <a:off x="162099" y="1115864"/>
            <a:ext cx="98650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3200" b="1" dirty="0" smtClean="0"/>
              <a:t>1) Industria Hogares Privados: Mantenimiento del hogar</a:t>
            </a:r>
            <a:endParaRPr lang="es-EC" sz="3200" b="1" dirty="0"/>
          </a:p>
        </p:txBody>
      </p:sp>
      <p:pic>
        <p:nvPicPr>
          <p:cNvPr id="11" name="45 Imagen" descr="wiping16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531251" y="7236544"/>
            <a:ext cx="576064" cy="576064"/>
          </a:xfrm>
          <a:prstGeom prst="rect">
            <a:avLst/>
          </a:prstGeom>
        </p:spPr>
      </p:pic>
      <p:graphicFrame>
        <p:nvGraphicFramePr>
          <p:cNvPr id="12" name="Gráfico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16086880"/>
              </p:ext>
            </p:extLst>
          </p:nvPr>
        </p:nvGraphicFramePr>
        <p:xfrm>
          <a:off x="653620" y="3569997"/>
          <a:ext cx="9433048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" name="Rectángulo 1"/>
          <p:cNvSpPr/>
          <p:nvPr/>
        </p:nvSpPr>
        <p:spPr>
          <a:xfrm>
            <a:off x="1098203" y="2946262"/>
            <a:ext cx="100091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1800" b="1" i="0" u="none" strike="noStrike" kern="1200" spc="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s-EC" b="1" dirty="0"/>
              <a:t>Participación  Porcentual de la Producción Anual del Trabajo no Remunerado del Grupo de actividades de Mantenimiento del hogar por sexo, según tareas. 2010</a:t>
            </a:r>
          </a:p>
        </p:txBody>
      </p:sp>
      <p:sp>
        <p:nvSpPr>
          <p:cNvPr id="15" name="Rectángulo 2"/>
          <p:cNvSpPr/>
          <p:nvPr/>
        </p:nvSpPr>
        <p:spPr>
          <a:xfrm>
            <a:off x="450131" y="1907952"/>
            <a:ext cx="1090430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sz="2400" dirty="0" smtClean="0"/>
              <a:t>Dentro de las actividades de mantenimiento del hogar, la actividad que se destaca es limpiar toda la casa con el 37,64%.</a:t>
            </a:r>
            <a:endParaRPr lang="es-EC" sz="2400" dirty="0"/>
          </a:p>
        </p:txBody>
      </p:sp>
    </p:spTree>
    <p:extLst>
      <p:ext uri="{BB962C8B-B14F-4D97-AF65-F5344CB8AC3E}">
        <p14:creationId xmlns:p14="http://schemas.microsoft.com/office/powerpoint/2010/main" xmlns="" val="296192014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5 Tabla"/>
          <p:cNvGraphicFramePr>
            <a:graphicFrameLocks noGrp="1"/>
          </p:cNvGraphicFramePr>
          <p:nvPr>
            <p:extLst/>
          </p:nvPr>
        </p:nvGraphicFramePr>
        <p:xfrm>
          <a:off x="451654" y="8142168"/>
          <a:ext cx="7777163" cy="550540"/>
        </p:xfrm>
        <a:graphic>
          <a:graphicData uri="http://schemas.openxmlformats.org/drawingml/2006/table">
            <a:tbl>
              <a:tblPr/>
              <a:tblGrid>
                <a:gridCol w="7777163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s-EC" sz="800" b="1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Fuente: </a:t>
                      </a:r>
                      <a:r>
                        <a:rPr lang="es-EC" sz="800" b="1" i="1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INEC y  BCE -. </a:t>
                      </a:r>
                      <a:r>
                        <a:rPr lang="es-EC" sz="800" b="1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Cuentas Satélite del Trabajo no Remunerado 2007 - 2010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69540">
                <a:tc>
                  <a:txBody>
                    <a:bodyPr/>
                    <a:lstStyle/>
                    <a:p>
                      <a:pPr algn="l" rtl="0" fontAlgn="ctr"/>
                      <a:endParaRPr lang="es-EC" sz="800" b="1" i="1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rtl="0" fontAlgn="ctr"/>
                      <a:endParaRPr lang="es-EC" sz="800" b="1" i="1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7" name="CuadroTexto 6"/>
          <p:cNvSpPr txBox="1"/>
          <p:nvPr/>
        </p:nvSpPr>
        <p:spPr>
          <a:xfrm>
            <a:off x="162099" y="1115864"/>
            <a:ext cx="98650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3200" b="1" dirty="0" smtClean="0"/>
              <a:t>1) Industria Hogares Privados: Cuidado de ropa</a:t>
            </a:r>
            <a:endParaRPr lang="es-EC" sz="3200" b="1" dirty="0"/>
          </a:p>
        </p:txBody>
      </p:sp>
      <p:pic>
        <p:nvPicPr>
          <p:cNvPr id="5" name="32 Imagen" descr="washing11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531251" y="7164536"/>
            <a:ext cx="617560" cy="617560"/>
          </a:xfrm>
          <a:prstGeom prst="rect">
            <a:avLst/>
          </a:prstGeom>
        </p:spPr>
      </p:pic>
      <p:graphicFrame>
        <p:nvGraphicFramePr>
          <p:cNvPr id="6" name="Grá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833641502"/>
              </p:ext>
            </p:extLst>
          </p:nvPr>
        </p:nvGraphicFramePr>
        <p:xfrm>
          <a:off x="854026" y="3348112"/>
          <a:ext cx="8928992" cy="42580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" name="Rectángulo 1"/>
          <p:cNvSpPr/>
          <p:nvPr/>
        </p:nvSpPr>
        <p:spPr>
          <a:xfrm>
            <a:off x="2034307" y="2844056"/>
            <a:ext cx="83529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1400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s-EC" sz="1600" b="1" dirty="0"/>
              <a:t>Participación  Porcentual de la Producción Anual del Trabajo no Remunerado del Grupo de actividades de Cuidado de ropa y confección por sexo, según tareas. 2010</a:t>
            </a:r>
          </a:p>
        </p:txBody>
      </p:sp>
      <p:sp>
        <p:nvSpPr>
          <p:cNvPr id="8" name="Rectángulo 2"/>
          <p:cNvSpPr/>
          <p:nvPr/>
        </p:nvSpPr>
        <p:spPr>
          <a:xfrm>
            <a:off x="244504" y="1784841"/>
            <a:ext cx="1090430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sz="2400" dirty="0" smtClean="0"/>
              <a:t>Dentro de las actividades de cuidado de ropa, la actividad que se destaca es  lavar la ropa con el 64,16%.</a:t>
            </a:r>
            <a:endParaRPr lang="es-EC" sz="2400" dirty="0"/>
          </a:p>
        </p:txBody>
      </p:sp>
    </p:spTree>
    <p:extLst>
      <p:ext uri="{BB962C8B-B14F-4D97-AF65-F5344CB8AC3E}">
        <p14:creationId xmlns:p14="http://schemas.microsoft.com/office/powerpoint/2010/main" xmlns="" val="224930471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420140524"/>
              </p:ext>
            </p:extLst>
          </p:nvPr>
        </p:nvGraphicFramePr>
        <p:xfrm>
          <a:off x="1480829" y="2908049"/>
          <a:ext cx="8064896" cy="51925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7" name="Title 1"/>
          <p:cNvSpPr txBox="1">
            <a:spLocks/>
          </p:cNvSpPr>
          <p:nvPr/>
        </p:nvSpPr>
        <p:spPr>
          <a:xfrm>
            <a:off x="1872492" y="2195984"/>
            <a:ext cx="7794663" cy="517767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s-EC" sz="1908" b="1" dirty="0">
                <a:solidFill>
                  <a:sysClr val="windowText" lastClr="000000"/>
                </a:solidFill>
              </a:rPr>
              <a:t>Participación porcentual de la Producción anual del Trabajo no Remunerado en la Industria Servicios Sociales y de Salud.  2010</a:t>
            </a:r>
          </a:p>
        </p:txBody>
      </p:sp>
      <p:sp>
        <p:nvSpPr>
          <p:cNvPr id="30" name="CuadroTexto 29"/>
          <p:cNvSpPr txBox="1"/>
          <p:nvPr/>
        </p:nvSpPr>
        <p:spPr>
          <a:xfrm>
            <a:off x="450131" y="1115864"/>
            <a:ext cx="73189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3200" b="1" dirty="0" smtClean="0">
                <a:solidFill>
                  <a:sysClr val="windowText" lastClr="000000"/>
                </a:solidFill>
              </a:rPr>
              <a:t>2) Industria Servicios </a:t>
            </a:r>
            <a:r>
              <a:rPr lang="es-EC" sz="3200" b="1" dirty="0">
                <a:solidFill>
                  <a:sysClr val="windowText" lastClr="000000"/>
                </a:solidFill>
              </a:rPr>
              <a:t>Sociales y de Salud </a:t>
            </a:r>
            <a:r>
              <a:rPr lang="es-EC" sz="3200" b="1" dirty="0" smtClean="0"/>
              <a:t>:</a:t>
            </a:r>
            <a:endParaRPr lang="es-EC" sz="3200" b="1" dirty="0"/>
          </a:p>
        </p:txBody>
      </p:sp>
      <p:sp>
        <p:nvSpPr>
          <p:cNvPr id="31" name="Rectángulo 2"/>
          <p:cNvSpPr/>
          <p:nvPr/>
        </p:nvSpPr>
        <p:spPr>
          <a:xfrm>
            <a:off x="594147" y="1763936"/>
            <a:ext cx="1089129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sz="2000" dirty="0" smtClean="0"/>
              <a:t>De los servicios Sociales y de Salud, el cuidado de niños y niñas representa el 76,60% en el 2010</a:t>
            </a:r>
            <a:endParaRPr lang="es-EC" sz="2000" dirty="0"/>
          </a:p>
        </p:txBody>
      </p:sp>
      <p:pic>
        <p:nvPicPr>
          <p:cNvPr id="33" name="32 Imagen" descr="kindergarde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947075" y="4284216"/>
            <a:ext cx="986295" cy="669363"/>
          </a:xfrm>
          <a:prstGeom prst="rect">
            <a:avLst/>
          </a:prstGeom>
        </p:spPr>
      </p:pic>
      <p:pic>
        <p:nvPicPr>
          <p:cNvPr id="46" name="45 Imagen" descr="handshake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27321" y="5856378"/>
            <a:ext cx="666596" cy="499947"/>
          </a:xfrm>
          <a:prstGeom prst="rect">
            <a:avLst/>
          </a:prstGeom>
        </p:spPr>
      </p:pic>
      <p:pic>
        <p:nvPicPr>
          <p:cNvPr id="52" name="51 Imagen" descr="patient2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0091" y="3824893"/>
            <a:ext cx="720080" cy="720080"/>
          </a:xfrm>
          <a:prstGeom prst="rect">
            <a:avLst/>
          </a:prstGeom>
        </p:spPr>
      </p:pic>
      <p:pic>
        <p:nvPicPr>
          <p:cNvPr id="56" name="Imagen 55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0387235" y="6948512"/>
            <a:ext cx="719390" cy="688908"/>
          </a:xfrm>
          <a:prstGeom prst="rect">
            <a:avLst/>
          </a:prstGeom>
        </p:spPr>
      </p:pic>
      <p:cxnSp>
        <p:nvCxnSpPr>
          <p:cNvPr id="58" name="Elbow Connector 12"/>
          <p:cNvCxnSpPr/>
          <p:nvPr/>
        </p:nvCxnSpPr>
        <p:spPr>
          <a:xfrm>
            <a:off x="7434907" y="5407867"/>
            <a:ext cx="2370904" cy="419309"/>
          </a:xfrm>
          <a:prstGeom prst="bentConnector3">
            <a:avLst>
              <a:gd name="adj1" fmla="val 32155"/>
            </a:avLst>
          </a:prstGeom>
          <a:noFill/>
          <a:ln w="9525" cap="flat" cmpd="sng" algn="ctr">
            <a:solidFill>
              <a:schemeClr val="tx1"/>
            </a:solidFill>
            <a:prstDash val="solid"/>
          </a:ln>
          <a:effectLst/>
        </p:spPr>
      </p:cxnSp>
      <p:sp>
        <p:nvSpPr>
          <p:cNvPr id="62" name="TextBox 13">
            <a:hlinkClick r:id="rId8" action="ppaction://hlinksldjump"/>
          </p:cNvPr>
          <p:cNvSpPr txBox="1"/>
          <p:nvPr/>
        </p:nvSpPr>
        <p:spPr>
          <a:xfrm>
            <a:off x="8283380" y="5004296"/>
            <a:ext cx="29625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400" b="1" kern="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Cuidado de niños y niñas</a:t>
            </a:r>
            <a:endParaRPr lang="es-EC" sz="2400" b="1" kern="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63" name="Elbow Connector 9"/>
          <p:cNvCxnSpPr/>
          <p:nvPr/>
        </p:nvCxnSpPr>
        <p:spPr>
          <a:xfrm flipV="1">
            <a:off x="1139544" y="5074360"/>
            <a:ext cx="2334923" cy="425936"/>
          </a:xfrm>
          <a:prstGeom prst="bentConnector3">
            <a:avLst>
              <a:gd name="adj1" fmla="val 68577"/>
            </a:avLst>
          </a:prstGeom>
          <a:noFill/>
          <a:ln w="9525" cap="flat" cmpd="sng" algn="ctr">
            <a:solidFill>
              <a:schemeClr val="tx1"/>
            </a:solidFill>
            <a:prstDash val="solid"/>
          </a:ln>
          <a:effectLst/>
        </p:spPr>
      </p:cxnSp>
      <p:sp>
        <p:nvSpPr>
          <p:cNvPr id="64" name="TextBox 10">
            <a:hlinkClick r:id="rId9" action="ppaction://hlinksldjump"/>
          </p:cNvPr>
          <p:cNvSpPr txBox="1"/>
          <p:nvPr/>
        </p:nvSpPr>
        <p:spPr>
          <a:xfrm>
            <a:off x="686085" y="4716264"/>
            <a:ext cx="23660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400" b="1" kern="0" dirty="0" smtClean="0">
                <a:solidFill>
                  <a:schemeClr val="accent4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Actividades de solidaridad</a:t>
            </a:r>
            <a:endParaRPr lang="es-EC" sz="2400" b="1" kern="0" dirty="0">
              <a:solidFill>
                <a:schemeClr val="accent4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65" name="Elbow Connector 9"/>
          <p:cNvCxnSpPr/>
          <p:nvPr/>
        </p:nvCxnSpPr>
        <p:spPr>
          <a:xfrm flipV="1">
            <a:off x="1715608" y="4074304"/>
            <a:ext cx="2334923" cy="425936"/>
          </a:xfrm>
          <a:prstGeom prst="bentConnector3">
            <a:avLst>
              <a:gd name="adj1" fmla="val 68577"/>
            </a:avLst>
          </a:prstGeom>
          <a:noFill/>
          <a:ln w="9525" cap="flat" cmpd="sng" algn="ctr">
            <a:solidFill>
              <a:schemeClr val="tx1"/>
            </a:solidFill>
            <a:prstDash val="solid"/>
          </a:ln>
          <a:effectLst/>
        </p:spPr>
      </p:cxnSp>
      <p:sp>
        <p:nvSpPr>
          <p:cNvPr id="66" name="TextBox 10">
            <a:hlinkClick r:id="rId10" action="ppaction://hlinksldjump"/>
          </p:cNvPr>
          <p:cNvSpPr txBox="1"/>
          <p:nvPr/>
        </p:nvSpPr>
        <p:spPr>
          <a:xfrm>
            <a:off x="892393" y="4038575"/>
            <a:ext cx="23660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400" b="1" kern="0" dirty="0" smtClean="0">
                <a:solidFill>
                  <a:schemeClr val="accent5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Cuidado de salud</a:t>
            </a:r>
            <a:endParaRPr lang="es-EC" sz="2400" b="1" kern="0" dirty="0">
              <a:solidFill>
                <a:schemeClr val="accent5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67" name="Elbow Connector 9"/>
          <p:cNvCxnSpPr/>
          <p:nvPr/>
        </p:nvCxnSpPr>
        <p:spPr>
          <a:xfrm flipV="1">
            <a:off x="2507696" y="3498240"/>
            <a:ext cx="2334923" cy="425936"/>
          </a:xfrm>
          <a:prstGeom prst="bentConnector3">
            <a:avLst>
              <a:gd name="adj1" fmla="val 68577"/>
            </a:avLst>
          </a:prstGeom>
          <a:noFill/>
          <a:ln w="9525" cap="flat" cmpd="sng" algn="ctr">
            <a:solidFill>
              <a:schemeClr val="tx1"/>
            </a:solidFill>
            <a:prstDash val="solid"/>
          </a:ln>
          <a:effectLst/>
        </p:spPr>
      </p:cxnSp>
      <p:sp>
        <p:nvSpPr>
          <p:cNvPr id="68" name="TextBox 10">
            <a:hlinkClick r:id="rId10" action="ppaction://hlinksldjump"/>
          </p:cNvPr>
          <p:cNvSpPr txBox="1"/>
          <p:nvPr/>
        </p:nvSpPr>
        <p:spPr>
          <a:xfrm>
            <a:off x="1499344" y="3216290"/>
            <a:ext cx="28392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000" b="1" kern="0" dirty="0" smtClean="0">
                <a:solidFill>
                  <a:schemeClr val="bg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Cuidado a personas con discapacidad</a:t>
            </a:r>
            <a:endParaRPr lang="es-EC" sz="2000" b="1" kern="0" dirty="0">
              <a:solidFill>
                <a:schemeClr val="bg1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575521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986733325"/>
              </p:ext>
            </p:extLst>
          </p:nvPr>
        </p:nvGraphicFramePr>
        <p:xfrm>
          <a:off x="450131" y="2628032"/>
          <a:ext cx="10801200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Rectángulo 2"/>
          <p:cNvSpPr/>
          <p:nvPr/>
        </p:nvSpPr>
        <p:spPr>
          <a:xfrm>
            <a:off x="378123" y="1763936"/>
            <a:ext cx="108732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sz="2000" dirty="0" smtClean="0"/>
              <a:t>En todas las actividades que conforman “Servicios sociales y de salud”, la producción de las mujeres es mayor al </a:t>
            </a:r>
            <a:r>
              <a:rPr lang="es-EC" sz="2000" dirty="0"/>
              <a:t>6</a:t>
            </a:r>
            <a:r>
              <a:rPr lang="es-EC" sz="2000" dirty="0" smtClean="0"/>
              <a:t>0% en el 2010. </a:t>
            </a:r>
            <a:endParaRPr lang="es-EC" sz="2000" dirty="0"/>
          </a:p>
        </p:txBody>
      </p:sp>
      <p:graphicFrame>
        <p:nvGraphicFramePr>
          <p:cNvPr id="8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863299087"/>
              </p:ext>
            </p:extLst>
          </p:nvPr>
        </p:nvGraphicFramePr>
        <p:xfrm>
          <a:off x="1108214" y="7651710"/>
          <a:ext cx="7777163" cy="548640"/>
        </p:xfrm>
        <a:graphic>
          <a:graphicData uri="http://schemas.openxmlformats.org/drawingml/2006/table">
            <a:tbl>
              <a:tblPr/>
              <a:tblGrid>
                <a:gridCol w="7777163"/>
              </a:tblGrid>
              <a:tr h="144016">
                <a:tc>
                  <a:txBody>
                    <a:bodyPr/>
                    <a:lstStyle/>
                    <a:p>
                      <a:pPr algn="l" fontAlgn="b"/>
                      <a:r>
                        <a:rPr lang="es-EC" sz="1200" b="1" i="1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Fuente: </a:t>
                      </a:r>
                      <a:r>
                        <a:rPr lang="es-EC" sz="1200" b="1" i="1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INEC y  BCE -. </a:t>
                      </a:r>
                      <a:r>
                        <a:rPr lang="es-EC" sz="1200" b="1" i="1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Cuentas Satélite del Trabajo no Remunerado 2007 </a:t>
                      </a:r>
                      <a:r>
                        <a:rPr lang="es-EC" sz="1200" b="1" i="1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– 2010}</a:t>
                      </a:r>
                      <a:endParaRPr lang="es-EC" sz="1200" b="1" i="1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44016">
                <a:tc>
                  <a:txBody>
                    <a:bodyPr/>
                    <a:lstStyle/>
                    <a:p>
                      <a:pPr algn="l" rtl="0" fontAlgn="ctr"/>
                      <a:endParaRPr lang="es-EC" sz="1200" b="1" i="1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44016">
                <a:tc>
                  <a:txBody>
                    <a:bodyPr/>
                    <a:lstStyle/>
                    <a:p>
                      <a:pPr algn="l" rtl="0" fontAlgn="ctr"/>
                      <a:endParaRPr lang="es-EC" sz="1200" b="1" i="1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1" name="CuadroTexto 10"/>
          <p:cNvSpPr txBox="1"/>
          <p:nvPr/>
        </p:nvSpPr>
        <p:spPr>
          <a:xfrm>
            <a:off x="522139" y="1035145"/>
            <a:ext cx="65272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3200" b="1" dirty="0">
                <a:solidFill>
                  <a:sysClr val="windowText" lastClr="000000"/>
                </a:solidFill>
              </a:rPr>
              <a:t>Servicios Sociales y de Salud </a:t>
            </a:r>
            <a:r>
              <a:rPr lang="es-EC" sz="3200" b="1" dirty="0" smtClean="0"/>
              <a:t>:</a:t>
            </a:r>
            <a:endParaRPr lang="es-EC" sz="3200" b="1" dirty="0"/>
          </a:p>
        </p:txBody>
      </p:sp>
      <p:pic>
        <p:nvPicPr>
          <p:cNvPr id="12" name="Imagen 1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387235" y="7092528"/>
            <a:ext cx="719390" cy="688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909015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5 Tabla"/>
          <p:cNvGraphicFramePr>
            <a:graphicFrameLocks noGrp="1"/>
          </p:cNvGraphicFramePr>
          <p:nvPr>
            <p:extLst/>
          </p:nvPr>
        </p:nvGraphicFramePr>
        <p:xfrm>
          <a:off x="451654" y="8142168"/>
          <a:ext cx="7777163" cy="550540"/>
        </p:xfrm>
        <a:graphic>
          <a:graphicData uri="http://schemas.openxmlformats.org/drawingml/2006/table">
            <a:tbl>
              <a:tblPr/>
              <a:tblGrid>
                <a:gridCol w="7777163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s-EC" sz="800" b="1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Fuente: </a:t>
                      </a:r>
                      <a:r>
                        <a:rPr lang="es-EC" sz="800" b="1" i="1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INEC y  BCE -. </a:t>
                      </a:r>
                      <a:r>
                        <a:rPr lang="es-EC" sz="800" b="1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Cuentas Satélite del Trabajo no Remunerado 2007 - 2010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69540">
                <a:tc>
                  <a:txBody>
                    <a:bodyPr/>
                    <a:lstStyle/>
                    <a:p>
                      <a:pPr algn="l" rtl="0" fontAlgn="ctr"/>
                      <a:endParaRPr lang="es-EC" sz="800" b="1" i="1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rtl="0" fontAlgn="ctr"/>
                      <a:endParaRPr lang="es-EC" sz="800" b="1" i="1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7" name="CuadroTexto 6"/>
          <p:cNvSpPr txBox="1"/>
          <p:nvPr/>
        </p:nvSpPr>
        <p:spPr>
          <a:xfrm>
            <a:off x="162099" y="1115864"/>
            <a:ext cx="98650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3200" b="1" dirty="0"/>
              <a:t>2</a:t>
            </a:r>
            <a:r>
              <a:rPr lang="es-EC" sz="3200" b="1" dirty="0" smtClean="0"/>
              <a:t>) Servicios sociales y de salud : Cuidado de niños y niñas</a:t>
            </a:r>
            <a:endParaRPr lang="es-EC" sz="3200" b="1" dirty="0"/>
          </a:p>
        </p:txBody>
      </p:sp>
      <p:sp>
        <p:nvSpPr>
          <p:cNvPr id="5" name="Rectángulo 2"/>
          <p:cNvSpPr/>
          <p:nvPr/>
        </p:nvSpPr>
        <p:spPr>
          <a:xfrm>
            <a:off x="1386235" y="1835944"/>
            <a:ext cx="8640960" cy="43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sz="2200" dirty="0"/>
              <a:t>La actividad “Jugar” aporta con el  35,08% en el Cuidado de niñas y niñas.</a:t>
            </a:r>
          </a:p>
        </p:txBody>
      </p:sp>
      <p:graphicFrame>
        <p:nvGraphicFramePr>
          <p:cNvPr id="6" name="5 Gráfico"/>
          <p:cNvGraphicFramePr/>
          <p:nvPr>
            <p:extLst>
              <p:ext uri="{D42A27DB-BD31-4B8C-83A1-F6EECF244321}">
                <p14:modId xmlns:p14="http://schemas.microsoft.com/office/powerpoint/2010/main" xmlns="" val="564808346"/>
              </p:ext>
            </p:extLst>
          </p:nvPr>
        </p:nvGraphicFramePr>
        <p:xfrm>
          <a:off x="594147" y="2556024"/>
          <a:ext cx="10225136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8" name="32 Imagen" descr="kindergarden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315227" y="7236544"/>
            <a:ext cx="986295" cy="708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3950982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5 Tabla"/>
          <p:cNvGraphicFramePr>
            <a:graphicFrameLocks noGrp="1"/>
          </p:cNvGraphicFramePr>
          <p:nvPr>
            <p:extLst/>
          </p:nvPr>
        </p:nvGraphicFramePr>
        <p:xfrm>
          <a:off x="451654" y="8142168"/>
          <a:ext cx="7777163" cy="550540"/>
        </p:xfrm>
        <a:graphic>
          <a:graphicData uri="http://schemas.openxmlformats.org/drawingml/2006/table">
            <a:tbl>
              <a:tblPr/>
              <a:tblGrid>
                <a:gridCol w="7777163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s-EC" sz="800" b="1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Fuente: </a:t>
                      </a:r>
                      <a:r>
                        <a:rPr lang="es-EC" sz="800" b="1" i="1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INEC y  BCE -. </a:t>
                      </a:r>
                      <a:r>
                        <a:rPr lang="es-EC" sz="800" b="1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Cuentas Satélite del Trabajo no Remunerado 2007 - 2010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69540">
                <a:tc>
                  <a:txBody>
                    <a:bodyPr/>
                    <a:lstStyle/>
                    <a:p>
                      <a:pPr algn="l" rtl="0" fontAlgn="ctr"/>
                      <a:endParaRPr lang="es-EC" sz="800" b="1" i="1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rtl="0" fontAlgn="ctr"/>
                      <a:endParaRPr lang="es-EC" sz="800" b="1" i="1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7" name="CuadroTexto 6"/>
          <p:cNvSpPr txBox="1"/>
          <p:nvPr/>
        </p:nvSpPr>
        <p:spPr>
          <a:xfrm>
            <a:off x="162099" y="1115864"/>
            <a:ext cx="103691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3200" b="1" dirty="0"/>
              <a:t>2</a:t>
            </a:r>
            <a:r>
              <a:rPr lang="es-EC" sz="3200" b="1" dirty="0" smtClean="0"/>
              <a:t>) Servicios sociales y de salud : Actividades de solidaridad</a:t>
            </a:r>
            <a:endParaRPr lang="es-EC" sz="3200" b="1" dirty="0"/>
          </a:p>
        </p:txBody>
      </p:sp>
      <p:sp>
        <p:nvSpPr>
          <p:cNvPr id="10" name="Rectángulo 2"/>
          <p:cNvSpPr/>
          <p:nvPr/>
        </p:nvSpPr>
        <p:spPr>
          <a:xfrm>
            <a:off x="162099" y="1835944"/>
            <a:ext cx="1090430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sz="2400" dirty="0"/>
              <a:t>La actividad que más se destaca en este grupo es “Reparaciones para otro Hogar” con un 33,22%.</a:t>
            </a:r>
          </a:p>
        </p:txBody>
      </p:sp>
      <p:graphicFrame>
        <p:nvGraphicFramePr>
          <p:cNvPr id="11" name="4 Gráfico"/>
          <p:cNvGraphicFramePr/>
          <p:nvPr>
            <p:extLst>
              <p:ext uri="{D42A27DB-BD31-4B8C-83A1-F6EECF244321}">
                <p14:modId xmlns:p14="http://schemas.microsoft.com/office/powerpoint/2010/main" xmlns="" val="3920070128"/>
              </p:ext>
            </p:extLst>
          </p:nvPr>
        </p:nvGraphicFramePr>
        <p:xfrm>
          <a:off x="362633" y="2946262"/>
          <a:ext cx="10703773" cy="41584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Rectángulo 1"/>
          <p:cNvSpPr/>
          <p:nvPr/>
        </p:nvSpPr>
        <p:spPr>
          <a:xfrm>
            <a:off x="1364180" y="2623096"/>
            <a:ext cx="99682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s-EC" b="1" dirty="0">
                <a:solidFill>
                  <a:prstClr val="black"/>
                </a:solidFill>
              </a:rPr>
              <a:t>Participación Porcentual de la Producción Anual  del Trabajo No Remunerado en Actividades de solidaridad y apoyo a la comunidad y otras actividades voluntarias 2010</a:t>
            </a:r>
          </a:p>
        </p:txBody>
      </p:sp>
      <p:pic>
        <p:nvPicPr>
          <p:cNvPr id="12" name="45 Imagen" descr="handshake1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665786" y="7236544"/>
            <a:ext cx="666596" cy="499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1201753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5 Tabla"/>
          <p:cNvGraphicFramePr>
            <a:graphicFrameLocks noGrp="1"/>
          </p:cNvGraphicFramePr>
          <p:nvPr>
            <p:extLst/>
          </p:nvPr>
        </p:nvGraphicFramePr>
        <p:xfrm>
          <a:off x="451654" y="8142168"/>
          <a:ext cx="7777163" cy="550540"/>
        </p:xfrm>
        <a:graphic>
          <a:graphicData uri="http://schemas.openxmlformats.org/drawingml/2006/table">
            <a:tbl>
              <a:tblPr/>
              <a:tblGrid>
                <a:gridCol w="7777163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s-EC" sz="800" b="1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Fuente: </a:t>
                      </a:r>
                      <a:r>
                        <a:rPr lang="es-EC" sz="800" b="1" i="1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INEC y  BCE -. </a:t>
                      </a:r>
                      <a:r>
                        <a:rPr lang="es-EC" sz="800" b="1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Cuentas Satélite del Trabajo no Remunerado 2007 - 2010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69540">
                <a:tc>
                  <a:txBody>
                    <a:bodyPr/>
                    <a:lstStyle/>
                    <a:p>
                      <a:pPr algn="l" rtl="0" fontAlgn="ctr"/>
                      <a:endParaRPr lang="es-EC" sz="800" b="1" i="1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rtl="0" fontAlgn="ctr"/>
                      <a:endParaRPr lang="es-EC" sz="800" b="1" i="1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7" name="CuadroTexto 6"/>
          <p:cNvSpPr txBox="1"/>
          <p:nvPr/>
        </p:nvSpPr>
        <p:spPr>
          <a:xfrm>
            <a:off x="162099" y="1115864"/>
            <a:ext cx="98650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3200" b="1" dirty="0"/>
              <a:t>2</a:t>
            </a:r>
            <a:r>
              <a:rPr lang="es-EC" sz="3200" b="1" dirty="0" smtClean="0"/>
              <a:t>) Servicios sociales y de salud : Cuidado de salud</a:t>
            </a:r>
            <a:endParaRPr lang="es-EC" sz="3200" b="1" dirty="0"/>
          </a:p>
        </p:txBody>
      </p:sp>
      <p:sp>
        <p:nvSpPr>
          <p:cNvPr id="10" name="Rectángulo 2"/>
          <p:cNvSpPr/>
          <p:nvPr/>
        </p:nvSpPr>
        <p:spPr>
          <a:xfrm>
            <a:off x="162099" y="1835944"/>
            <a:ext cx="112332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sz="2400" dirty="0" smtClean="0"/>
              <a:t>La actividad que más se destaca es este grupo es cuidar a los enfermos hospitalizados con más del 50%.</a:t>
            </a:r>
            <a:endParaRPr lang="es-EC" sz="2400" dirty="0"/>
          </a:p>
        </p:txBody>
      </p:sp>
      <p:graphicFrame>
        <p:nvGraphicFramePr>
          <p:cNvPr id="11" name="4 Gráfico"/>
          <p:cNvGraphicFramePr/>
          <p:nvPr>
            <p:extLst>
              <p:ext uri="{D42A27DB-BD31-4B8C-83A1-F6EECF244321}">
                <p14:modId xmlns:p14="http://schemas.microsoft.com/office/powerpoint/2010/main" xmlns="" val="4090753903"/>
              </p:ext>
            </p:extLst>
          </p:nvPr>
        </p:nvGraphicFramePr>
        <p:xfrm>
          <a:off x="738163" y="2619258"/>
          <a:ext cx="9793088" cy="46649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2" name="51 Imagen" descr="patient2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171211" y="7164536"/>
            <a:ext cx="720080" cy="72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9481467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lecha derecha 9">
            <a:hlinkClick r:id="rId2" action="ppaction://hlinksldjump"/>
          </p:cNvPr>
          <p:cNvSpPr/>
          <p:nvPr/>
        </p:nvSpPr>
        <p:spPr>
          <a:xfrm>
            <a:off x="11253787" y="7884616"/>
            <a:ext cx="285576" cy="288032"/>
          </a:xfrm>
          <a:prstGeom prst="rightArrow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11" name="Flecha derecha 10">
            <a:hlinkClick r:id="" action="ppaction://noaction"/>
          </p:cNvPr>
          <p:cNvSpPr/>
          <p:nvPr/>
        </p:nvSpPr>
        <p:spPr>
          <a:xfrm flipH="1">
            <a:off x="10819283" y="7884616"/>
            <a:ext cx="288032" cy="288032"/>
          </a:xfrm>
          <a:prstGeom prst="rightArrow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12" name="Rectángulo 11">
            <a:hlinkClick r:id="rId2" action="ppaction://hlinksldjump"/>
          </p:cNvPr>
          <p:cNvSpPr/>
          <p:nvPr/>
        </p:nvSpPr>
        <p:spPr>
          <a:xfrm>
            <a:off x="9523139" y="7812608"/>
            <a:ext cx="1101941" cy="400110"/>
          </a:xfrm>
          <a:prstGeom prst="rect">
            <a:avLst/>
          </a:prstGeom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es-ES" sz="2000" b="1" cap="none" spc="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Menú</a:t>
            </a:r>
            <a:endParaRPr lang="es-ES" sz="20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3" name="2 Marcador de contenido"/>
          <p:cNvSpPr txBox="1">
            <a:spLocks/>
          </p:cNvSpPr>
          <p:nvPr/>
        </p:nvSpPr>
        <p:spPr bwMode="auto">
          <a:xfrm>
            <a:off x="954187" y="1547912"/>
            <a:ext cx="9865096" cy="3214688"/>
          </a:xfrm>
          <a:prstGeom prst="rect">
            <a:avLst/>
          </a:prstGeom>
          <a:noFill/>
          <a:ln>
            <a:noFill/>
          </a:ln>
          <a:extLst/>
        </p:spPr>
        <p:txBody>
          <a:bodyPr lIns="76517" tIns="38258" rIns="76517" bIns="38258"/>
          <a:lstStyle>
            <a:lvl1pPr marL="285750" indent="-285750" algn="l" defTabSz="763588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0713" indent="-238125" algn="l" defTabSz="763588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55675" indent="-190500" algn="l" defTabSz="763588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38263" indent="-190500" algn="l" defTabSz="763588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20850" indent="-190500" algn="l" defTabSz="763588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4217" indent="-191292" algn="l" defTabSz="765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86802" indent="-191292" algn="l" defTabSz="765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69387" indent="-191292" algn="l" defTabSz="765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51972" indent="-191292" algn="l" defTabSz="765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defRPr/>
            </a:pPr>
            <a:r>
              <a:rPr lang="es-ES" sz="2800" dirty="0" smtClean="0"/>
              <a:t>Todas las bases de datos del INEC ahora son libres. </a:t>
            </a:r>
          </a:p>
          <a:p>
            <a:pPr algn="just">
              <a:defRPr/>
            </a:pPr>
            <a:r>
              <a:rPr lang="es-ES" sz="2800" dirty="0" smtClean="0"/>
              <a:t>Usted puede acceder a cualquiera de ellas a través de nuestra página web.</a:t>
            </a:r>
          </a:p>
          <a:p>
            <a:pPr algn="just">
              <a:defRPr/>
            </a:pPr>
            <a:r>
              <a:rPr lang="es-ES" sz="2800" dirty="0" smtClean="0"/>
              <a:t>La base, los cálculos y la metodología de este estudio están disponibles en la misma fuente.</a:t>
            </a:r>
          </a:p>
          <a:p>
            <a:pPr algn="just">
              <a:buFont typeface="Arial" charset="0"/>
              <a:buNone/>
              <a:defRPr/>
            </a:pPr>
            <a:endParaRPr lang="es-ES" sz="28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>
              <a:defRPr/>
            </a:pPr>
            <a:endParaRPr lang="es-E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4" name="Text Box 3"/>
          <p:cNvSpPr txBox="1">
            <a:spLocks noChangeArrowheads="1"/>
          </p:cNvSpPr>
          <p:nvPr/>
        </p:nvSpPr>
        <p:spPr bwMode="auto">
          <a:xfrm>
            <a:off x="2106315" y="4860280"/>
            <a:ext cx="74295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" sz="3600" dirty="0" smtClean="0">
                <a:solidFill>
                  <a:srgbClr val="00689A"/>
                </a:solidFill>
                <a:latin typeface="+mj-lt"/>
                <a:hlinkClick r:id="rId3"/>
              </a:rPr>
              <a:t>www.ecuadorencifras.gob.ec</a:t>
            </a:r>
            <a:endParaRPr lang="es-ES" sz="3600" dirty="0">
              <a:solidFill>
                <a:srgbClr val="00689A"/>
              </a:solidFill>
              <a:latin typeface="+mj-lt"/>
            </a:endParaRPr>
          </a:p>
        </p:txBody>
      </p:sp>
      <p:sp>
        <p:nvSpPr>
          <p:cNvPr id="15" name="7 Rectángulo"/>
          <p:cNvSpPr/>
          <p:nvPr/>
        </p:nvSpPr>
        <p:spPr>
          <a:xfrm>
            <a:off x="49635" y="7452568"/>
            <a:ext cx="36407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buFont typeface="Arial" charset="0"/>
              <a:buChar char="•"/>
              <a:defRPr/>
            </a:pPr>
            <a:r>
              <a:rPr lang="es-EC" sz="2400" dirty="0" smtClean="0">
                <a:solidFill>
                  <a:schemeClr val="accent1">
                    <a:lumMod val="50000"/>
                  </a:schemeClr>
                </a:solidFill>
                <a:latin typeface="Arial" charset="0"/>
                <a:cs typeface="Arial" charset="0"/>
              </a:rPr>
              <a:t>Pedidos</a:t>
            </a:r>
            <a:r>
              <a:rPr lang="es-EC" dirty="0" smtClean="0">
                <a:solidFill>
                  <a:schemeClr val="accent1">
                    <a:lumMod val="50000"/>
                  </a:schemeClr>
                </a:solidFill>
                <a:latin typeface="Arial" charset="0"/>
                <a:cs typeface="Arial" charset="0"/>
              </a:rPr>
              <a:t>: </a:t>
            </a:r>
            <a:r>
              <a:rPr lang="es-EC" sz="2000" dirty="0" smtClean="0">
                <a:solidFill>
                  <a:schemeClr val="accent1">
                    <a:lumMod val="50000"/>
                  </a:schemeClr>
                </a:solidFill>
                <a:latin typeface="Arial" charset="0"/>
                <a:cs typeface="Arial" charset="0"/>
                <a:hlinkClick r:id="rId4"/>
              </a:rPr>
              <a:t>inec@inec.gob.ec</a:t>
            </a:r>
            <a:r>
              <a:rPr lang="es-EC" dirty="0" smtClean="0">
                <a:solidFill>
                  <a:schemeClr val="accent1">
                    <a:lumMod val="50000"/>
                  </a:schemeClr>
                </a:solidFill>
                <a:latin typeface="Arial" charset="0"/>
                <a:cs typeface="Arial" charset="0"/>
              </a:rPr>
              <a:t> </a:t>
            </a:r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5" cstate="print"/>
          <a:srcRect l="74926"/>
          <a:stretch>
            <a:fillRect/>
          </a:stretch>
        </p:blipFill>
        <p:spPr bwMode="auto">
          <a:xfrm>
            <a:off x="6973650" y="6012408"/>
            <a:ext cx="965313" cy="941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5" cstate="print"/>
          <a:srcRect r="75637"/>
          <a:stretch>
            <a:fillRect/>
          </a:stretch>
        </p:blipFill>
        <p:spPr bwMode="auto">
          <a:xfrm>
            <a:off x="4966957" y="6012409"/>
            <a:ext cx="937932" cy="941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5" cstate="print"/>
          <a:srcRect l="26929" r="49912"/>
          <a:stretch>
            <a:fillRect/>
          </a:stretch>
        </p:blipFill>
        <p:spPr bwMode="auto">
          <a:xfrm>
            <a:off x="3888549" y="6012408"/>
            <a:ext cx="891592" cy="941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5" cstate="print"/>
          <a:srcRect l="51609" r="26594"/>
          <a:stretch>
            <a:fillRect/>
          </a:stretch>
        </p:blipFill>
        <p:spPr bwMode="auto">
          <a:xfrm>
            <a:off x="6019697" y="6012408"/>
            <a:ext cx="839146" cy="941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76883601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ángulo 14"/>
          <p:cNvSpPr/>
          <p:nvPr/>
        </p:nvSpPr>
        <p:spPr>
          <a:xfrm>
            <a:off x="378123" y="1187872"/>
            <a:ext cx="101688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sz="3600" b="1" dirty="0" smtClean="0">
                <a:solidFill>
                  <a:prstClr val="black"/>
                </a:solidFill>
              </a:rPr>
              <a:t>Marco legal:</a:t>
            </a:r>
            <a:endParaRPr lang="es-EC" sz="3600" dirty="0">
              <a:solidFill>
                <a:prstClr val="black"/>
              </a:solidFill>
            </a:endParaRPr>
          </a:p>
        </p:txBody>
      </p:sp>
      <p:sp>
        <p:nvSpPr>
          <p:cNvPr id="7" name="TextBox 88"/>
          <p:cNvSpPr txBox="1"/>
          <p:nvPr/>
        </p:nvSpPr>
        <p:spPr>
          <a:xfrm>
            <a:off x="234108" y="2549629"/>
            <a:ext cx="10945215" cy="600164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altLang="es-EC" sz="2400" dirty="0">
                <a:solidFill>
                  <a:prstClr val="black"/>
                </a:solidFill>
              </a:rPr>
              <a:t>La Constitución de la República del 2008  contempla en los </a:t>
            </a:r>
            <a:r>
              <a:rPr lang="es-ES" altLang="es-EC" sz="2400" b="1" u="sng" dirty="0">
                <a:solidFill>
                  <a:prstClr val="black"/>
                </a:solidFill>
              </a:rPr>
              <a:t>Artículos 325 y 333 </a:t>
            </a:r>
            <a:r>
              <a:rPr lang="es-ES" altLang="es-EC" sz="2400" dirty="0">
                <a:solidFill>
                  <a:prstClr val="black"/>
                </a:solidFill>
              </a:rPr>
              <a:t>el reconocimiento a todas las modalidades de trabajo y al trabajo no remunerado como labor productiva</a:t>
            </a:r>
            <a:r>
              <a:rPr lang="es-ES" altLang="es-EC" sz="2400" dirty="0" smtClean="0">
                <a:solidFill>
                  <a:prstClr val="black"/>
                </a:solidFill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ES" altLang="es-EC" sz="2400" dirty="0">
              <a:solidFill>
                <a:prstClr val="black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400" dirty="0" smtClean="0">
                <a:solidFill>
                  <a:prstClr val="black"/>
                </a:solidFill>
              </a:rPr>
              <a:t>Objetivos </a:t>
            </a:r>
            <a:r>
              <a:rPr lang="es-ES" sz="2400" dirty="0">
                <a:solidFill>
                  <a:prstClr val="black"/>
                </a:solidFill>
              </a:rPr>
              <a:t>y políticas del </a:t>
            </a:r>
            <a:r>
              <a:rPr lang="es-ES" sz="2400" b="1" u="sng" dirty="0">
                <a:solidFill>
                  <a:prstClr val="black"/>
                </a:solidFill>
              </a:rPr>
              <a:t>Plan Nacional del Buen </a:t>
            </a:r>
            <a:r>
              <a:rPr lang="es-ES" sz="2400" b="1" u="sng" dirty="0" smtClean="0">
                <a:solidFill>
                  <a:prstClr val="black"/>
                </a:solidFill>
              </a:rPr>
              <a:t>Vivir: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ES" sz="2400" b="1" u="sng" dirty="0" smtClean="0">
              <a:solidFill>
                <a:prstClr val="black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s-ES" sz="2400" b="1" u="sng" dirty="0" smtClean="0">
                <a:solidFill>
                  <a:prstClr val="black"/>
                </a:solidFill>
              </a:rPr>
              <a:t>Objetivo 2: “</a:t>
            </a:r>
            <a:r>
              <a:rPr lang="es-ES" sz="2400" dirty="0" smtClean="0">
                <a:solidFill>
                  <a:prstClr val="black"/>
                </a:solidFill>
              </a:rPr>
              <a:t>Auspiciar </a:t>
            </a:r>
            <a:r>
              <a:rPr lang="es-ES" sz="2400" dirty="0">
                <a:solidFill>
                  <a:prstClr val="black"/>
                </a:solidFill>
              </a:rPr>
              <a:t>la igualdad, la cohesión, la inclusión y la equidad social y </a:t>
            </a:r>
            <a:r>
              <a:rPr lang="es-ES" sz="2400" dirty="0" smtClean="0">
                <a:solidFill>
                  <a:prstClr val="black"/>
                </a:solidFill>
              </a:rPr>
              <a:t>territorial”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s-ES" sz="2400" dirty="0" smtClean="0">
              <a:solidFill>
                <a:prstClr val="black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s-ES" sz="2400" b="1" u="sng" dirty="0" smtClean="0">
                <a:solidFill>
                  <a:prstClr val="black"/>
                </a:solidFill>
              </a:rPr>
              <a:t>Objetivo 9:</a:t>
            </a:r>
            <a:r>
              <a:rPr lang="es-ES" sz="2400" dirty="0" smtClean="0">
                <a:solidFill>
                  <a:prstClr val="black"/>
                </a:solidFill>
              </a:rPr>
              <a:t> “Garantizar el trabajo digno en todas sus formas”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s-ES" sz="2400" dirty="0">
              <a:solidFill>
                <a:prstClr val="black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s-ES" sz="2400" b="1" u="sng" dirty="0" smtClean="0">
              <a:solidFill>
                <a:prstClr val="black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ES" sz="2400" b="1" u="sng" dirty="0">
              <a:solidFill>
                <a:prstClr val="black"/>
              </a:solidFill>
            </a:endParaRPr>
          </a:p>
          <a:p>
            <a:pPr marL="800100" lvl="1" indent="-342900">
              <a:buFont typeface="Wingdings" panose="05000000000000000000" pitchFamily="2" charset="2"/>
              <a:buChar char="§"/>
            </a:pPr>
            <a:endParaRPr lang="es-SV" sz="2400" dirty="0">
              <a:solidFill>
                <a:prstClr val="black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ES" altLang="es-EC" sz="2400" dirty="0" smtClean="0">
              <a:solidFill>
                <a:prstClr val="black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SV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8706926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5008939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ángulo 14"/>
          <p:cNvSpPr/>
          <p:nvPr/>
        </p:nvSpPr>
        <p:spPr>
          <a:xfrm>
            <a:off x="378123" y="1187872"/>
            <a:ext cx="101688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sz="3600" b="1" dirty="0" smtClean="0">
                <a:solidFill>
                  <a:prstClr val="black"/>
                </a:solidFill>
              </a:rPr>
              <a:t>Acuerdos internacionales:</a:t>
            </a:r>
            <a:endParaRPr lang="es-EC" sz="3600" dirty="0">
              <a:solidFill>
                <a:prstClr val="black"/>
              </a:solidFill>
            </a:endParaRPr>
          </a:p>
        </p:txBody>
      </p:sp>
      <p:sp>
        <p:nvSpPr>
          <p:cNvPr id="7" name="TextBox 88"/>
          <p:cNvSpPr txBox="1"/>
          <p:nvPr/>
        </p:nvSpPr>
        <p:spPr>
          <a:xfrm>
            <a:off x="345727" y="2051968"/>
            <a:ext cx="10945215" cy="858696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altLang="es-EC" sz="2400" b="1" dirty="0">
                <a:solidFill>
                  <a:prstClr val="black"/>
                </a:solidFill>
              </a:rPr>
              <a:t>Consenso de México (2004</a:t>
            </a:r>
            <a:r>
              <a:rPr lang="es-ES" altLang="es-EC" sz="2400" b="1" dirty="0" smtClean="0">
                <a:solidFill>
                  <a:prstClr val="black"/>
                </a:solidFill>
              </a:rPr>
              <a:t>) : </a:t>
            </a:r>
            <a:r>
              <a:rPr lang="es-ES" altLang="es-EC" sz="2400" dirty="0" smtClean="0">
                <a:solidFill>
                  <a:prstClr val="black"/>
                </a:solidFill>
              </a:rPr>
              <a:t>“</a:t>
            </a:r>
            <a:r>
              <a:rPr lang="es-EC" altLang="es-EC" sz="2400" dirty="0" smtClean="0">
                <a:solidFill>
                  <a:prstClr val="black"/>
                </a:solidFill>
              </a:rPr>
              <a:t>Adoptar </a:t>
            </a:r>
            <a:r>
              <a:rPr lang="es-EC" altLang="es-EC" sz="2400" dirty="0">
                <a:solidFill>
                  <a:prstClr val="black"/>
                </a:solidFill>
              </a:rPr>
              <a:t>medidas para garantizar el reconocimiento del trabajo no </a:t>
            </a:r>
            <a:r>
              <a:rPr lang="es-EC" altLang="es-EC" sz="2400" dirty="0" smtClean="0">
                <a:solidFill>
                  <a:prstClr val="black"/>
                </a:solidFill>
              </a:rPr>
              <a:t>remunerado.”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EC" altLang="es-EC" sz="2400" dirty="0">
              <a:solidFill>
                <a:prstClr val="black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altLang="es-EC" sz="2400" b="1" dirty="0">
                <a:solidFill>
                  <a:prstClr val="black"/>
                </a:solidFill>
              </a:rPr>
              <a:t>Consenso de Quito (2007</a:t>
            </a:r>
            <a:r>
              <a:rPr lang="es-ES" altLang="es-EC" sz="2400" b="1" dirty="0" smtClean="0">
                <a:solidFill>
                  <a:prstClr val="black"/>
                </a:solidFill>
              </a:rPr>
              <a:t>): </a:t>
            </a:r>
            <a:r>
              <a:rPr lang="es-EC" altLang="es-EC" sz="2400" dirty="0" smtClean="0">
                <a:solidFill>
                  <a:prstClr val="black"/>
                </a:solidFill>
              </a:rPr>
              <a:t>Desarrollar   </a:t>
            </a:r>
            <a:r>
              <a:rPr lang="es-EC" altLang="es-EC" sz="2400" dirty="0">
                <a:solidFill>
                  <a:prstClr val="black"/>
                </a:solidFill>
              </a:rPr>
              <a:t>instrumentos   de   medición   periódica   del   trabajo   no   remunerado, </a:t>
            </a:r>
            <a:r>
              <a:rPr lang="es-EC" altLang="es-EC" sz="2400" dirty="0" smtClean="0">
                <a:solidFill>
                  <a:prstClr val="black"/>
                </a:solidFill>
              </a:rPr>
              <a:t>especialmente encuestas </a:t>
            </a:r>
            <a:r>
              <a:rPr lang="es-EC" altLang="es-EC" sz="2400" dirty="0">
                <a:solidFill>
                  <a:prstClr val="black"/>
                </a:solidFill>
              </a:rPr>
              <a:t>del Uso del Tiempo y la </a:t>
            </a:r>
            <a:r>
              <a:rPr lang="es-EC" altLang="es-EC" sz="2400" dirty="0" smtClean="0">
                <a:solidFill>
                  <a:prstClr val="black"/>
                </a:solidFill>
              </a:rPr>
              <a:t>incorporación </a:t>
            </a:r>
            <a:r>
              <a:rPr lang="es-EC" altLang="es-EC" sz="2400" dirty="0">
                <a:solidFill>
                  <a:prstClr val="black"/>
                </a:solidFill>
              </a:rPr>
              <a:t>al Sistema de Cuentas </a:t>
            </a:r>
            <a:r>
              <a:rPr lang="es-EC" altLang="es-EC" sz="2400" dirty="0" smtClean="0">
                <a:solidFill>
                  <a:prstClr val="black"/>
                </a:solidFill>
              </a:rPr>
              <a:t>Nacionales.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EC" altLang="es-EC" sz="2400" dirty="0">
              <a:solidFill>
                <a:prstClr val="black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C" altLang="es-EC" sz="2400" b="1" dirty="0">
                <a:solidFill>
                  <a:prstClr val="black"/>
                </a:solidFill>
              </a:rPr>
              <a:t>18ª Conferencia Internacional de Estadísticas del Trabajo de la OIT (2008) </a:t>
            </a:r>
            <a:r>
              <a:rPr lang="es-EC" altLang="es-EC" sz="2400" dirty="0">
                <a:solidFill>
                  <a:prstClr val="black"/>
                </a:solidFill>
              </a:rPr>
              <a:t>: </a:t>
            </a:r>
            <a:r>
              <a:rPr lang="es-EC" altLang="es-EC" sz="2400" dirty="0" smtClean="0">
                <a:solidFill>
                  <a:prstClr val="black"/>
                </a:solidFill>
              </a:rPr>
              <a:t>Se </a:t>
            </a:r>
            <a:r>
              <a:rPr lang="es-EC" altLang="es-EC" sz="2400" dirty="0">
                <a:solidFill>
                  <a:prstClr val="black"/>
                </a:solidFill>
              </a:rPr>
              <a:t>reconoce al trabajo no remunerado como </a:t>
            </a:r>
            <a:r>
              <a:rPr lang="es-EC" altLang="es-EC" sz="2400" dirty="0" smtClean="0">
                <a:solidFill>
                  <a:prstClr val="black"/>
                </a:solidFill>
              </a:rPr>
              <a:t>actividad productiva.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EC" altLang="es-EC" sz="2400" dirty="0">
              <a:solidFill>
                <a:prstClr val="black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EC" altLang="es-EC" sz="2400" b="1" dirty="0">
                <a:solidFill>
                  <a:prstClr val="black"/>
                </a:solidFill>
              </a:rPr>
              <a:t>Consenso de Brasilia (2010): </a:t>
            </a:r>
            <a:r>
              <a:rPr lang="es-EC" altLang="es-EC" sz="2400" dirty="0">
                <a:solidFill>
                  <a:prstClr val="black"/>
                </a:solidFill>
              </a:rPr>
              <a:t>Impulsar el establecimiento, en las Cuentas Nacionales, de una cuenta satélite  sobre el trabajo doméstico no remunerado y el trabajo de cuidado que llevan a cabo las mujeres</a:t>
            </a:r>
            <a:r>
              <a:rPr lang="es-EC" altLang="es-EC" sz="2400" dirty="0" smtClean="0">
                <a:solidFill>
                  <a:prstClr val="black"/>
                </a:solidFill>
              </a:rPr>
              <a:t>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s-EC" altLang="es-EC" sz="2400" dirty="0">
              <a:solidFill>
                <a:prstClr val="black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altLang="es-EC" sz="2400" b="1" dirty="0">
                <a:solidFill>
                  <a:prstClr val="black"/>
                </a:solidFill>
              </a:rPr>
              <a:t>Consenso de Santo Domingo (2013</a:t>
            </a:r>
            <a:r>
              <a:rPr lang="pt-BR" altLang="es-EC" sz="2400" b="1" dirty="0" smtClean="0">
                <a:solidFill>
                  <a:prstClr val="black"/>
                </a:solidFill>
              </a:rPr>
              <a:t>): </a:t>
            </a:r>
            <a:r>
              <a:rPr lang="es-EC" altLang="es-EC" sz="2400" dirty="0">
                <a:solidFill>
                  <a:prstClr val="black"/>
                </a:solidFill>
              </a:rPr>
              <a:t>Reconocer el valor del trabajo doméstico no remunerado y adoptar las medidas y políticas públicas necesarias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ES" altLang="es-EC" sz="2400" dirty="0">
              <a:solidFill>
                <a:prstClr val="black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s-ES" sz="2400" dirty="0">
              <a:solidFill>
                <a:prstClr val="black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s-ES" sz="2400" b="1" u="sng" dirty="0" smtClean="0">
              <a:solidFill>
                <a:prstClr val="black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ES" sz="2400" b="1" u="sng" dirty="0">
              <a:solidFill>
                <a:prstClr val="black"/>
              </a:solidFill>
            </a:endParaRPr>
          </a:p>
          <a:p>
            <a:pPr marL="800100" lvl="1" indent="-342900">
              <a:buFont typeface="Wingdings" panose="05000000000000000000" pitchFamily="2" charset="2"/>
              <a:buChar char="§"/>
            </a:pPr>
            <a:endParaRPr lang="es-SV" sz="2400" dirty="0">
              <a:solidFill>
                <a:prstClr val="black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ES" altLang="es-EC" sz="2400" dirty="0" smtClean="0">
              <a:solidFill>
                <a:prstClr val="black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SV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5237409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ángulo 14"/>
          <p:cNvSpPr/>
          <p:nvPr/>
        </p:nvSpPr>
        <p:spPr>
          <a:xfrm>
            <a:off x="378123" y="1187872"/>
            <a:ext cx="101688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sz="3600" b="1" dirty="0" smtClean="0">
                <a:solidFill>
                  <a:prstClr val="black"/>
                </a:solidFill>
              </a:rPr>
              <a:t>Comisión estadística de Género:</a:t>
            </a:r>
            <a:endParaRPr lang="es-EC" sz="3600" dirty="0">
              <a:solidFill>
                <a:prstClr val="black"/>
              </a:solidFill>
            </a:endParaRPr>
          </a:p>
        </p:txBody>
      </p:sp>
      <p:sp>
        <p:nvSpPr>
          <p:cNvPr id="3" name="TextBox 88"/>
          <p:cNvSpPr txBox="1"/>
          <p:nvPr/>
        </p:nvSpPr>
        <p:spPr>
          <a:xfrm>
            <a:off x="234107" y="2412008"/>
            <a:ext cx="10945215" cy="61247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endParaRPr lang="es-ES" altLang="es-EC" sz="2800" dirty="0" smtClean="0">
              <a:solidFill>
                <a:prstClr val="black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ES" altLang="es-EC" sz="2800" dirty="0" smtClean="0">
                <a:solidFill>
                  <a:prstClr val="black"/>
                </a:solidFill>
              </a:rPr>
              <a:t>En el seno de la comisión estadística interinstitucional de Género se evidenció la necesidad de ejecutar la Encuesta de Uso del Tiempo que permita visibilizar el aporte del Trabajo No Remunerado y su valoración a partir de la construcción de la Cuenta  Satélite de Trabajo no Remunerado.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s-ES" sz="2800" dirty="0">
              <a:solidFill>
                <a:prstClr val="black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ES" sz="2800" dirty="0" smtClean="0">
                <a:solidFill>
                  <a:prstClr val="black"/>
                </a:solidFill>
              </a:rPr>
              <a:t>Trabajo en conjunto con el Consejo Nacional para la Igualdad de Género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endParaRPr lang="es-ES" sz="2800" dirty="0">
              <a:solidFill>
                <a:prstClr val="black"/>
              </a:solidFill>
            </a:endParaRP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endParaRPr lang="es-ES" sz="2800" b="1" u="sng" dirty="0" smtClean="0">
              <a:solidFill>
                <a:prstClr val="black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s-ES" sz="2800" b="1" u="sng" dirty="0">
              <a:solidFill>
                <a:prstClr val="black"/>
              </a:solidFill>
            </a:endParaRPr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endParaRPr lang="es-SV" sz="2800" dirty="0">
              <a:solidFill>
                <a:prstClr val="black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s-ES" altLang="es-EC" sz="2800" dirty="0" smtClean="0">
              <a:solidFill>
                <a:prstClr val="black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s-SV" sz="2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5278458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594147" y="4716264"/>
            <a:ext cx="2232248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3900" dirty="0" smtClean="0">
                <a:solidFill>
                  <a:schemeClr val="accent4">
                    <a:lumMod val="75000"/>
                  </a:schemeClr>
                </a:solidFill>
              </a:rPr>
              <a:t>2</a:t>
            </a:r>
            <a:endParaRPr lang="es-EC" sz="239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2322339" y="6601395"/>
            <a:ext cx="64087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6000" b="1" dirty="0" smtClean="0"/>
              <a:t>Marco Conceptual</a:t>
            </a:r>
            <a:endParaRPr lang="es-EC" sz="6000" b="1" dirty="0"/>
          </a:p>
        </p:txBody>
      </p:sp>
    </p:spTree>
    <p:extLst>
      <p:ext uri="{BB962C8B-B14F-4D97-AF65-F5344CB8AC3E}">
        <p14:creationId xmlns:p14="http://schemas.microsoft.com/office/powerpoint/2010/main" xmlns="" val="64173547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21"/>
          <p:cNvSpPr txBox="1">
            <a:spLocks/>
          </p:cNvSpPr>
          <p:nvPr/>
        </p:nvSpPr>
        <p:spPr>
          <a:xfrm>
            <a:off x="585073" y="-36264"/>
            <a:ext cx="10531317" cy="1080473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endParaRPr lang="en-US" dirty="0"/>
          </a:p>
        </p:txBody>
      </p:sp>
      <p:sp>
        <p:nvSpPr>
          <p:cNvPr id="13" name="TextBox 42"/>
          <p:cNvSpPr txBox="1"/>
          <p:nvPr/>
        </p:nvSpPr>
        <p:spPr>
          <a:xfrm>
            <a:off x="1098202" y="2861156"/>
            <a:ext cx="9793089" cy="3439284"/>
          </a:xfrm>
          <a:prstGeom prst="rect">
            <a:avLst/>
          </a:prstGeom>
          <a:noFill/>
        </p:spPr>
        <p:txBody>
          <a:bodyPr wrap="square" lIns="114181" tIns="57091" rIns="114181" bIns="57091" rtlCol="0">
            <a:spAutoFit/>
          </a:bodyPr>
          <a:lstStyle/>
          <a:p>
            <a:pPr algn="just"/>
            <a:endParaRPr lang="es-EC" altLang="es-EC" sz="2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just"/>
            <a:r>
              <a:rPr lang="es-ES_tradnl" altLang="es-EC" sz="2400" dirty="0"/>
              <a:t>Son instrumentos que </a:t>
            </a:r>
            <a:r>
              <a:rPr lang="es-ES_tradnl" altLang="es-EC" sz="2400" dirty="0" smtClean="0"/>
              <a:t>describen </a:t>
            </a:r>
            <a:r>
              <a:rPr lang="es-ES_tradnl" altLang="es-EC" sz="2400" dirty="0"/>
              <a:t>en detalle la estructura y comportamiento de ciertas áreas o campos socio-económicos </a:t>
            </a:r>
            <a:r>
              <a:rPr lang="es-ES_tradnl" altLang="es-EC" sz="2400" dirty="0" smtClean="0"/>
              <a:t>específicos (Trabajo no Remunerado, Turismo, Salud, Educación, entre otros) </a:t>
            </a:r>
            <a:r>
              <a:rPr lang="es-ES_tradnl" altLang="es-EC" sz="2400" dirty="0"/>
              <a:t>que la Contabilidad Nacional no </a:t>
            </a:r>
            <a:r>
              <a:rPr lang="es-ES_tradnl" altLang="es-EC" sz="2400" dirty="0" smtClean="0"/>
              <a:t>describe y </a:t>
            </a:r>
            <a:r>
              <a:rPr lang="es-EC" altLang="es-EC" sz="2400" dirty="0" smtClean="0"/>
              <a:t>permite </a:t>
            </a:r>
            <a:r>
              <a:rPr lang="es-EC" altLang="es-EC" sz="2400" dirty="0"/>
              <a:t>a los gobiernos </a:t>
            </a:r>
            <a:r>
              <a:rPr lang="es-EC" altLang="es-EC" sz="2400" dirty="0" smtClean="0"/>
              <a:t>conocer los macro indicadores que muestran la relevancia de un sector de estudio de la economía (aporte al Valor Agregado).</a:t>
            </a:r>
          </a:p>
          <a:p>
            <a:pPr algn="just"/>
            <a:endParaRPr lang="es-EC" altLang="es-EC" sz="2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just"/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0" name="Rectangle 70"/>
          <p:cNvSpPr/>
          <p:nvPr/>
        </p:nvSpPr>
        <p:spPr>
          <a:xfrm>
            <a:off x="1170211" y="4212208"/>
            <a:ext cx="4649356" cy="1754582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40" tIns="45720" rIns="91440" bIns="45720" rtlCol="0" anchor="t"/>
          <a:lstStyle/>
          <a:p>
            <a:pPr algn="just"/>
            <a:endParaRPr lang="es-EC" altLang="es-EC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1" name="CuadroTexto 9"/>
          <p:cNvSpPr txBox="1"/>
          <p:nvPr/>
        </p:nvSpPr>
        <p:spPr>
          <a:xfrm>
            <a:off x="1278017" y="2051968"/>
            <a:ext cx="53648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C" sz="3200" b="1" dirty="0" smtClean="0"/>
              <a:t>¿Qué son las Cuentas Satélite?</a:t>
            </a:r>
            <a:endParaRPr lang="es-EC" sz="3200" b="1" dirty="0"/>
          </a:p>
        </p:txBody>
      </p:sp>
    </p:spTree>
    <p:extLst>
      <p:ext uri="{BB962C8B-B14F-4D97-AF65-F5344CB8AC3E}">
        <p14:creationId xmlns:p14="http://schemas.microsoft.com/office/powerpoint/2010/main" xmlns="" val="42656255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88"/>
          <p:cNvSpPr txBox="1"/>
          <p:nvPr/>
        </p:nvSpPr>
        <p:spPr>
          <a:xfrm>
            <a:off x="306115" y="2412008"/>
            <a:ext cx="11017224" cy="550920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lvl="0" indent="-342900" algn="just">
              <a:buFont typeface="Arial" panose="020B0604020202020204" pitchFamily="34" charset="0"/>
              <a:buChar char="•"/>
              <a:defRPr/>
            </a:pPr>
            <a:r>
              <a:rPr lang="es-EC" altLang="es-EC" sz="3200" dirty="0"/>
              <a:t>El tiempo destinado a las  </a:t>
            </a:r>
            <a:r>
              <a:rPr lang="es-EC" altLang="es-EC" sz="3200" b="1" u="sng" dirty="0"/>
              <a:t>actividades domésticas, de cuidado y de apoyo a la comunidad</a:t>
            </a:r>
            <a:r>
              <a:rPr lang="es-EC" altLang="es-EC" sz="3200" dirty="0"/>
              <a:t> sin obtener un pago o remuneración se denomina </a:t>
            </a:r>
            <a:r>
              <a:rPr lang="es-EC" altLang="es-EC" sz="3200" b="1" u="sng" dirty="0"/>
              <a:t>Trabajo No Remunerado realizado por el hogar. </a:t>
            </a:r>
            <a:endParaRPr lang="es-EC" altLang="es-EC" sz="3200" b="1" u="sng" dirty="0" smtClean="0"/>
          </a:p>
          <a:p>
            <a:pPr marL="342900" lvl="0" indent="-342900" algn="just">
              <a:buFont typeface="Arial" panose="020B0604020202020204" pitchFamily="34" charset="0"/>
              <a:buChar char="•"/>
              <a:defRPr/>
            </a:pPr>
            <a:endParaRPr lang="es-EC" sz="3200" b="1" u="sng" dirty="0"/>
          </a:p>
          <a:p>
            <a:pPr marL="342900" lvl="0" indent="-342900" algn="just">
              <a:buFont typeface="Arial" panose="020B0604020202020204" pitchFamily="34" charset="0"/>
              <a:buChar char="•"/>
              <a:defRPr/>
            </a:pPr>
            <a:r>
              <a:rPr lang="es-EC" sz="3200" dirty="0" smtClean="0"/>
              <a:t>Este </a:t>
            </a:r>
            <a:r>
              <a:rPr lang="es-EC" sz="3200" dirty="0"/>
              <a:t>trabajo puede realizarse en el </a:t>
            </a:r>
            <a:r>
              <a:rPr lang="es-EC" sz="3200" b="1" u="sng" dirty="0"/>
              <a:t>propio hogar, para otros hogares, para la comunidad y trabajo voluntario</a:t>
            </a:r>
            <a:r>
              <a:rPr lang="es-EC" sz="3200" dirty="0"/>
              <a:t>.</a:t>
            </a:r>
            <a:endParaRPr lang="es-EC" altLang="es-EC" sz="3200" dirty="0"/>
          </a:p>
          <a:p>
            <a:pPr marL="342900" lvl="0" indent="-342900" algn="just">
              <a:buFont typeface="Arial" panose="020B0604020202020204" pitchFamily="34" charset="0"/>
              <a:buChar char="•"/>
              <a:defRPr/>
            </a:pPr>
            <a:endParaRPr lang="es-EC" altLang="es-EC" sz="3200" dirty="0"/>
          </a:p>
          <a:p>
            <a:pPr marL="342900" lvl="0" indent="-342900" algn="just">
              <a:buFont typeface="Arial" panose="020B0604020202020204" pitchFamily="34" charset="0"/>
              <a:buChar char="•"/>
              <a:defRPr/>
            </a:pPr>
            <a:r>
              <a:rPr lang="es-EC" altLang="es-EC" sz="3200" dirty="0"/>
              <a:t> Estos tres grupos de actividades encuentran por </a:t>
            </a:r>
            <a:r>
              <a:rPr lang="es-EC" altLang="es-EC" sz="3200" b="1" u="sng" dirty="0"/>
              <a:t>fuera de la frontera de la producción de las Cuentas Nacionales. </a:t>
            </a:r>
          </a:p>
          <a:p>
            <a:pPr algn="ctr"/>
            <a:endParaRPr lang="en-US" sz="3200" dirty="0"/>
          </a:p>
        </p:txBody>
      </p:sp>
      <p:sp>
        <p:nvSpPr>
          <p:cNvPr id="5" name="CuadroTexto 4"/>
          <p:cNvSpPr txBox="1"/>
          <p:nvPr/>
        </p:nvSpPr>
        <p:spPr>
          <a:xfrm>
            <a:off x="306115" y="1331888"/>
            <a:ext cx="11305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3600" b="1" dirty="0" smtClean="0"/>
              <a:t> ¿Qué es Trabajo No Remunerado?</a:t>
            </a:r>
            <a:endParaRPr lang="es-EC" sz="3600" b="1" dirty="0"/>
          </a:p>
        </p:txBody>
      </p:sp>
    </p:spTree>
    <p:extLst>
      <p:ext uri="{BB962C8B-B14F-4D97-AF65-F5344CB8AC3E}">
        <p14:creationId xmlns:p14="http://schemas.microsoft.com/office/powerpoint/2010/main" xmlns="" val="23962816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CION 201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CION 2013nueva web" id="{34F7EDC5-D5CA-4863-B870-C0786607C178}" vid="{96ECB3D7-DB74-4551-8B74-ED92A9A27A3B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3797</TotalTime>
  <Words>2490</Words>
  <Application>Microsoft Office PowerPoint</Application>
  <PresentationFormat>Personalizado</PresentationFormat>
  <Paragraphs>356</Paragraphs>
  <Slides>40</Slides>
  <Notes>20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40</vt:i4>
      </vt:variant>
    </vt:vector>
  </HeadingPairs>
  <TitlesOfParts>
    <vt:vector size="41" baseType="lpstr">
      <vt:lpstr>PRESENTACION 2013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Diapositiva 32</vt:lpstr>
      <vt:lpstr>Diapositiva 33</vt:lpstr>
      <vt:lpstr>Diapositiva 34</vt:lpstr>
      <vt:lpstr>Diapositiva 35</vt:lpstr>
      <vt:lpstr>Diapositiva 36</vt:lpstr>
      <vt:lpstr>Diapositiva 37</vt:lpstr>
      <vt:lpstr>Diapositiva 38</vt:lpstr>
      <vt:lpstr>Diapositiva 39</vt:lpstr>
      <vt:lpstr>Diapositiva 40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INEC Byron Sosa</dc:creator>
  <cp:lastModifiedBy>jrojas</cp:lastModifiedBy>
  <cp:revision>322</cp:revision>
  <cp:lastPrinted>2014-10-27T15:28:20Z</cp:lastPrinted>
  <dcterms:created xsi:type="dcterms:W3CDTF">2013-02-27T13:49:33Z</dcterms:created>
  <dcterms:modified xsi:type="dcterms:W3CDTF">2015-01-23T20:33:09Z</dcterms:modified>
</cp:coreProperties>
</file>