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handoutMasterIdLst>
    <p:handoutMasterId r:id="rId3"/>
  </p:handoutMasterIdLst>
  <p:sldIdLst>
    <p:sldId id="256" r:id="rId2"/>
  </p:sldIdLst>
  <p:sldSz cx="9144000" cy="6858000" type="screen4x3"/>
  <p:notesSz cx="6858000" cy="9034463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332" autoAdjust="0"/>
    <p:restoredTop sz="90929"/>
  </p:normalViewPr>
  <p:slideViewPr>
    <p:cSldViewPr>
      <p:cViewPr>
        <p:scale>
          <a:sx n="100" d="100"/>
          <a:sy n="100" d="100"/>
        </p:scale>
        <p:origin x="-582" y="-84"/>
      </p:cViewPr>
      <p:guideLst>
        <p:guide orient="horz" pos="2160"/>
        <p:guide pos="2880"/>
      </p:guideLst>
    </p:cSldViewPr>
  </p:slideViewPr>
  <p:outlineViewPr>
    <p:cViewPr>
      <p:scale>
        <a:sx n="25" d="100"/>
        <a:sy n="25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2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0801" tIns="45401" rIns="90801" bIns="45401" numCol="1" anchor="t" anchorCtr="0" compatLnSpc="1">
            <a:prstTxWarp prst="textNoShape">
              <a:avLst/>
            </a:prstTxWarp>
          </a:bodyPr>
          <a:lstStyle>
            <a:lvl1pPr defTabSz="908050">
              <a:defRPr sz="1200"/>
            </a:lvl1pPr>
          </a:lstStyle>
          <a:p>
            <a:endParaRPr lang="es-ES"/>
          </a:p>
        </p:txBody>
      </p:sp>
      <p:sp>
        <p:nvSpPr>
          <p:cNvPr id="4099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2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0801" tIns="45401" rIns="90801" bIns="45401" numCol="1" anchor="t" anchorCtr="0" compatLnSpc="1">
            <a:prstTxWarp prst="textNoShape">
              <a:avLst/>
            </a:prstTxWarp>
          </a:bodyPr>
          <a:lstStyle>
            <a:lvl1pPr algn="r" defTabSz="908050">
              <a:defRPr sz="1200"/>
            </a:lvl1pPr>
          </a:lstStyle>
          <a:p>
            <a:endParaRPr lang="es-ES"/>
          </a:p>
        </p:txBody>
      </p:sp>
      <p:sp>
        <p:nvSpPr>
          <p:cNvPr id="4100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582025"/>
            <a:ext cx="2971800" cy="452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0801" tIns="45401" rIns="90801" bIns="45401" numCol="1" anchor="b" anchorCtr="0" compatLnSpc="1">
            <a:prstTxWarp prst="textNoShape">
              <a:avLst/>
            </a:prstTxWarp>
          </a:bodyPr>
          <a:lstStyle>
            <a:lvl1pPr defTabSz="908050">
              <a:defRPr sz="1200"/>
            </a:lvl1pPr>
          </a:lstStyle>
          <a:p>
            <a:endParaRPr lang="es-ES"/>
          </a:p>
        </p:txBody>
      </p:sp>
      <p:sp>
        <p:nvSpPr>
          <p:cNvPr id="4101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582025"/>
            <a:ext cx="2971800" cy="452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0801" tIns="45401" rIns="90801" bIns="45401" numCol="1" anchor="b" anchorCtr="0" compatLnSpc="1">
            <a:prstTxWarp prst="textNoShape">
              <a:avLst/>
            </a:prstTxWarp>
          </a:bodyPr>
          <a:lstStyle>
            <a:lvl1pPr algn="r" defTabSz="908050">
              <a:defRPr sz="1200"/>
            </a:lvl1pPr>
          </a:lstStyle>
          <a:p>
            <a:fld id="{CA7A980C-0FB7-4CFE-98C5-E85A881D518C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xmlns="" val="266194992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74AA4A-BB32-4698-96ED-8AB05C4B7E06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36778025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3C18EAD-16C2-4B9D-8857-33D423027D01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1186018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063FCA-0D69-4ABD-B2F5-F97889080C41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702118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6E13A6-42C8-4CE1-8EB4-49923BF0649F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30749273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62D071-397C-4BD1-AD9B-0E2EB0468805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6960645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141F62-6148-4599-B02D-E4571C11FA98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4603419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DCE4BB-EBCD-4901-83C8-E0AF3AD2138D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27461287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2A0E0B-3D2E-4FAE-8125-55B74DB3BC38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9566919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960CB2-092A-40DF-B591-9D98D31C8252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42288512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FC208F-1ED9-42C3-ACCD-93DBD4B66ACC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18833563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C39B3C-B399-47BD-BA0C-EE1451226C9C}" type="slidenum">
              <a:rPr lang="es-ES_tradnl"/>
              <a:pPr/>
              <a:t>‹Nº›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xmlns="" val="1444248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título del patrón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s-ES_trad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s-ES_tradnl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A7B06D4-1FDA-4B97-92C4-281D3872BC97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AutoShape 2" descr="Papel seda azul"/>
          <p:cNvSpPr>
            <a:spLocks noChangeArrowheads="1"/>
          </p:cNvSpPr>
          <p:nvPr/>
        </p:nvSpPr>
        <p:spPr bwMode="auto">
          <a:xfrm>
            <a:off x="1066800" y="304800"/>
            <a:ext cx="7543800" cy="5715000"/>
          </a:xfrm>
          <a:prstGeom prst="roundRect">
            <a:avLst>
              <a:gd name="adj" fmla="val 16667"/>
            </a:avLst>
          </a:prstGeom>
          <a:noFill/>
          <a:ln w="57150" cmpd="thickThin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s-EC"/>
          </a:p>
        </p:txBody>
      </p:sp>
      <p:sp>
        <p:nvSpPr>
          <p:cNvPr id="2051" name="Text Box 3"/>
          <p:cNvSpPr txBox="1">
            <a:spLocks noChangeArrowheads="1"/>
          </p:cNvSpPr>
          <p:nvPr/>
        </p:nvSpPr>
        <p:spPr bwMode="auto">
          <a:xfrm>
            <a:off x="3608388" y="427037"/>
            <a:ext cx="1598613" cy="517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s-ES_tradnl" sz="1400" b="1" i="1" u="sng" dirty="0">
                <a:latin typeface="Albertus Medium" pitchFamily="34" charset="0"/>
              </a:rPr>
              <a:t>PRESENTACIÓN</a:t>
            </a:r>
          </a:p>
          <a:p>
            <a:endParaRPr lang="es-ES_tradnl" sz="1400" b="1" i="1" dirty="0">
              <a:latin typeface="Albertus Medium" pitchFamily="34" charset="0"/>
            </a:endParaRP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1508125" y="1066800"/>
            <a:ext cx="6569075" cy="5078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s-ES_tradnl" sz="1200" dirty="0"/>
              <a:t>El Instituto Nacional de Estadística y Censos (INEC), tiene a bien poner a disposición del público</a:t>
            </a:r>
          </a:p>
          <a:p>
            <a:r>
              <a:rPr lang="es-ES_tradnl" sz="1200" dirty="0"/>
              <a:t>en general, los resultados del Anuario de Estadísticas de Transporte correspondiente al año  2010</a:t>
            </a:r>
          </a:p>
          <a:p>
            <a:endParaRPr lang="es-ES_tradnl" sz="1200" dirty="0"/>
          </a:p>
          <a:p>
            <a:endParaRPr lang="es-ES_tradnl" sz="1200" dirty="0"/>
          </a:p>
          <a:p>
            <a:r>
              <a:rPr lang="es-ES_tradnl" sz="1200" dirty="0"/>
              <a:t>	La presente publicación contiene información referente a:</a:t>
            </a:r>
          </a:p>
          <a:p>
            <a:endParaRPr lang="es-ES_tradnl" sz="1200" dirty="0"/>
          </a:p>
          <a:p>
            <a:r>
              <a:rPr lang="es-ES_tradnl" sz="1200" dirty="0"/>
              <a:t>	-	Vehículos motorizados matriculados</a:t>
            </a:r>
          </a:p>
          <a:p>
            <a:r>
              <a:rPr lang="es-ES_tradnl" sz="1200" dirty="0"/>
              <a:t>	-	Accidentes de </a:t>
            </a:r>
            <a:r>
              <a:rPr lang="es-ES_tradnl" sz="1200" dirty="0" smtClean="0"/>
              <a:t>Tránsito </a:t>
            </a:r>
            <a:r>
              <a:rPr lang="es-ES_tradnl" sz="1200" dirty="0"/>
              <a:t>y Víctimas</a:t>
            </a:r>
          </a:p>
          <a:p>
            <a:r>
              <a:rPr lang="es-ES_tradnl" sz="1200" dirty="0"/>
              <a:t>	-	Transporte Ferroviario</a:t>
            </a:r>
          </a:p>
          <a:p>
            <a:r>
              <a:rPr lang="es-ES_tradnl" sz="1200" dirty="0"/>
              <a:t>	-	Transporte Aéreo Internacional</a:t>
            </a:r>
          </a:p>
          <a:p>
            <a:r>
              <a:rPr lang="es-ES_tradnl" sz="1200" dirty="0"/>
              <a:t>	-	Transporte de Cabotaje y Marítimo Internacional</a:t>
            </a:r>
          </a:p>
          <a:p>
            <a:endParaRPr lang="es-ES_tradnl" sz="1200" dirty="0"/>
          </a:p>
          <a:p>
            <a:r>
              <a:rPr lang="es-ES_tradnl" sz="1200" dirty="0"/>
              <a:t>	Las fuentes de información que hicieron posible la preparación de este Anuario son:  Agencia Nacional de Tránsito, Dirección Nacional de Tránsito, Comisión de Tránsito del Guayas,  Empresa  de   Ferrocarriles    Ecuatoriano,  Dirección de Aviación Civil y  las Capitanías de Puerto dependientes  de  la Dirección de la Marina Mercante.</a:t>
            </a:r>
          </a:p>
          <a:p>
            <a:endParaRPr lang="es-ES_tradnl" sz="1200" dirty="0"/>
          </a:p>
          <a:p>
            <a:r>
              <a:rPr lang="es-ES_tradnl" sz="1200" dirty="0"/>
              <a:t>	</a:t>
            </a:r>
          </a:p>
          <a:p>
            <a:r>
              <a:rPr lang="es-ES_tradnl" sz="1200" dirty="0"/>
              <a:t>	El INEC, al hacer la entrega de este documento, deja constancia de su agradecimiento a las Instituciones antes mencionadas por la colaboración prestada y al mismo tiempo les reitera el </a:t>
            </a:r>
            <a:r>
              <a:rPr lang="es-ES_tradnl" sz="1200" dirty="0" err="1"/>
              <a:t>pedi</a:t>
            </a:r>
            <a:r>
              <a:rPr lang="es-ES_tradnl" sz="1200" dirty="0"/>
              <a:t>-</a:t>
            </a:r>
          </a:p>
          <a:p>
            <a:r>
              <a:rPr lang="es-ES_tradnl" sz="1200" dirty="0"/>
              <a:t>do cordial de seguir proporcionando en forma oportuna los datos que se  requieren  para la preparación  de esta publicación, cuya finalidad es satisfacer los requerimientos de  los  usuarios, de quienes espera-</a:t>
            </a:r>
          </a:p>
          <a:p>
            <a:r>
              <a:rPr lang="es-ES_tradnl" sz="1200" dirty="0" err="1"/>
              <a:t>mos</a:t>
            </a:r>
            <a:r>
              <a:rPr lang="es-ES_tradnl" sz="1200" dirty="0"/>
              <a:t> sus valiosos comentarios, a fin de mejorar en lo posterior su contenido y presentación.</a:t>
            </a:r>
          </a:p>
          <a:p>
            <a:r>
              <a:rPr lang="es-ES_tradnl" sz="1200" dirty="0"/>
              <a:t>	</a:t>
            </a:r>
          </a:p>
          <a:p>
            <a:r>
              <a:rPr lang="es-ES_tradnl" sz="1200" dirty="0"/>
              <a:t>	</a:t>
            </a:r>
          </a:p>
          <a:p>
            <a:r>
              <a:rPr lang="es-ES_tradnl" sz="1200" dirty="0"/>
              <a:t>	</a:t>
            </a:r>
          </a:p>
          <a:p>
            <a:r>
              <a:rPr lang="es-ES_tradnl" sz="1200" dirty="0"/>
              <a:t>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142</TotalTime>
  <Words>34</Words>
  <Application>Microsoft Office PowerPoint</Application>
  <PresentationFormat>Presentación en pantalla (4:3)</PresentationFormat>
  <Paragraphs>23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Diseño predeterminado</vt:lpstr>
      <vt:lpstr>Diapositiva 1</vt:lpstr>
    </vt:vector>
  </TitlesOfParts>
  <Company>INEC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Estadísticas Industriales</dc:creator>
  <cp:lastModifiedBy>impresora</cp:lastModifiedBy>
  <cp:revision>36</cp:revision>
  <cp:lastPrinted>2003-08-14T19:08:22Z</cp:lastPrinted>
  <dcterms:created xsi:type="dcterms:W3CDTF">1999-08-21T19:38:20Z</dcterms:created>
  <dcterms:modified xsi:type="dcterms:W3CDTF">2011-12-30T14:45:03Z</dcterms:modified>
</cp:coreProperties>
</file>

<file path=docProps/thumbnail.jpeg>
</file>