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71" r:id="rId2"/>
    <p:sldId id="256" r:id="rId3"/>
    <p:sldId id="260" r:id="rId4"/>
    <p:sldId id="263" r:id="rId5"/>
    <p:sldId id="258" r:id="rId6"/>
    <p:sldId id="257" r:id="rId7"/>
    <p:sldId id="261" r:id="rId8"/>
    <p:sldId id="259" r:id="rId9"/>
    <p:sldId id="265" r:id="rId10"/>
    <p:sldId id="266" r:id="rId11"/>
    <p:sldId id="268" r:id="rId12"/>
    <p:sldId id="267" r:id="rId13"/>
    <p:sldId id="262" r:id="rId14"/>
    <p:sldId id="270" r:id="rId15"/>
    <p:sldId id="269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12A8-47D1-4F7F-BE86-E0CC2B57201B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AADF2-C250-4BE8-B21E-FBF5D82C4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93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ADF2-C250-4BE8-B21E-FBF5D82C4A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3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ADF2-C250-4BE8-B21E-FBF5D82C4A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83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6964-6A65-4E34-A712-07A62BB94CEE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35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noProof="0" dirty="0" err="1" smtClean="0"/>
              <a:t>Click</a:t>
            </a:r>
            <a:r>
              <a:rPr lang="es-SV" noProof="0" dirty="0" smtClean="0"/>
              <a:t> to </a:t>
            </a:r>
            <a:r>
              <a:rPr lang="es-SV" noProof="0" dirty="0" err="1" smtClean="0"/>
              <a:t>edit</a:t>
            </a:r>
            <a:r>
              <a:rPr lang="es-SV" noProof="0" dirty="0" smtClean="0"/>
              <a:t> Master </a:t>
            </a:r>
            <a:r>
              <a:rPr lang="es-SV" noProof="0" dirty="0" err="1" smtClean="0"/>
              <a:t>title</a:t>
            </a:r>
            <a:r>
              <a:rPr lang="es-SV" noProof="0" dirty="0" smtClean="0"/>
              <a:t> </a:t>
            </a:r>
            <a:r>
              <a:rPr lang="es-SV" noProof="0" dirty="0" err="1" smtClean="0"/>
              <a:t>style</a:t>
            </a:r>
            <a:endParaRPr lang="es-SV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D5AF-C9FC-4BFF-B465-DB1900A35881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5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0A578-088A-41A5-8D79-AF679B156C17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A28-DE47-4EA8-A8C7-431E9640113E}" type="datetime1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736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A539-E6E9-4D06-8500-830442477B34}" type="datetime1">
              <a:rPr lang="en-US" smtClean="0"/>
              <a:t>4/8/2016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39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63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SV" noProof="0" dirty="0" err="1" smtClean="0"/>
              <a:t>Click</a:t>
            </a:r>
            <a:r>
              <a:rPr lang="es-SV" noProof="0" dirty="0" smtClean="0"/>
              <a:t> to </a:t>
            </a:r>
            <a:r>
              <a:rPr lang="es-SV" noProof="0" dirty="0" err="1" smtClean="0"/>
              <a:t>edit</a:t>
            </a:r>
            <a:r>
              <a:rPr lang="es-SV" noProof="0" dirty="0" smtClean="0"/>
              <a:t> Master </a:t>
            </a:r>
            <a:r>
              <a:rPr lang="es-SV" noProof="0" dirty="0" err="1" smtClean="0"/>
              <a:t>title</a:t>
            </a:r>
            <a:r>
              <a:rPr lang="es-SV" noProof="0" dirty="0" smtClean="0"/>
              <a:t> </a:t>
            </a:r>
            <a:r>
              <a:rPr lang="es-SV" noProof="0" dirty="0" err="1" smtClean="0"/>
              <a:t>style</a:t>
            </a:r>
            <a:endParaRPr lang="es-SV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F8D1-071C-439C-BB1C-1793EDC70C76}" type="datetime1">
              <a:rPr lang="en-US" smtClean="0"/>
              <a:t>4/8/2016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lvl1pPr algn="ctr">
              <a:defRPr b="1"/>
            </a:lvl1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78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D41ED-3BB1-4AC1-8471-0E0E84681B59}" type="datetime1">
              <a:rPr lang="en-US" smtClean="0"/>
              <a:t>4/8/2016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2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462B8-26F6-49A3-AF6B-3748C176C738}" type="datetime1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7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19312-F9E1-4A64-B753-AD678E40BAD0}" type="datetime1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9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0EB1-5A8B-41C3-B264-BB528CEF603A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6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5A7AB-906A-41F1-83D0-190EE92A1050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99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t="581" b="44186"/>
          <a:stretch/>
        </p:blipFill>
        <p:spPr>
          <a:xfrm>
            <a:off x="-3048" y="1"/>
            <a:ext cx="12198096" cy="103890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SV" noProof="0" dirty="0" err="1" smtClean="0"/>
              <a:t>Click</a:t>
            </a:r>
            <a:r>
              <a:rPr lang="es-SV" noProof="0" dirty="0" smtClean="0"/>
              <a:t> to </a:t>
            </a:r>
            <a:r>
              <a:rPr lang="es-SV" noProof="0" dirty="0" err="1" smtClean="0"/>
              <a:t>edit</a:t>
            </a:r>
            <a:r>
              <a:rPr lang="es-SV" noProof="0" dirty="0" smtClean="0"/>
              <a:t> Master </a:t>
            </a:r>
            <a:r>
              <a:rPr lang="es-SV" noProof="0" dirty="0" err="1" smtClean="0"/>
              <a:t>title</a:t>
            </a:r>
            <a:r>
              <a:rPr lang="es-SV" noProof="0" dirty="0" smtClean="0"/>
              <a:t> </a:t>
            </a:r>
            <a:r>
              <a:rPr lang="es-SV" noProof="0" dirty="0" err="1" smtClean="0"/>
              <a:t>style</a:t>
            </a:r>
            <a:endParaRPr lang="es-SV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SV" noProof="0" dirty="0" err="1" smtClean="0"/>
              <a:t>Click</a:t>
            </a:r>
            <a:r>
              <a:rPr lang="es-SV" noProof="0" dirty="0" smtClean="0"/>
              <a:t> to </a:t>
            </a:r>
            <a:r>
              <a:rPr lang="es-SV" noProof="0" dirty="0" err="1" smtClean="0"/>
              <a:t>edit</a:t>
            </a:r>
            <a:r>
              <a:rPr lang="es-SV" noProof="0" dirty="0" smtClean="0"/>
              <a:t> Master </a:t>
            </a:r>
            <a:r>
              <a:rPr lang="es-SV" noProof="0" dirty="0" err="1" smtClean="0"/>
              <a:t>text</a:t>
            </a:r>
            <a:r>
              <a:rPr lang="es-SV" noProof="0" dirty="0" smtClean="0"/>
              <a:t> </a:t>
            </a:r>
            <a:r>
              <a:rPr lang="es-SV" noProof="0" dirty="0" err="1" smtClean="0"/>
              <a:t>styles</a:t>
            </a:r>
            <a:endParaRPr lang="es-SV" noProof="0" dirty="0" smtClean="0"/>
          </a:p>
          <a:p>
            <a:pPr lvl="1"/>
            <a:r>
              <a:rPr lang="es-SV" noProof="0" dirty="0" err="1" smtClean="0"/>
              <a:t>Second</a:t>
            </a:r>
            <a:r>
              <a:rPr lang="es-SV" noProof="0" dirty="0" smtClean="0"/>
              <a:t> </a:t>
            </a:r>
            <a:r>
              <a:rPr lang="es-SV" noProof="0" dirty="0" err="1" smtClean="0"/>
              <a:t>level</a:t>
            </a:r>
            <a:endParaRPr lang="es-SV" noProof="0" dirty="0" smtClean="0"/>
          </a:p>
          <a:p>
            <a:pPr lvl="2"/>
            <a:r>
              <a:rPr lang="es-SV" noProof="0" dirty="0" err="1" smtClean="0"/>
              <a:t>Third</a:t>
            </a:r>
            <a:r>
              <a:rPr lang="es-SV" noProof="0" dirty="0" smtClean="0"/>
              <a:t> </a:t>
            </a:r>
            <a:r>
              <a:rPr lang="es-SV" noProof="0" dirty="0" err="1" smtClean="0"/>
              <a:t>level</a:t>
            </a:r>
            <a:endParaRPr lang="es-SV" noProof="0" dirty="0" smtClean="0"/>
          </a:p>
          <a:p>
            <a:pPr lvl="3"/>
            <a:r>
              <a:rPr lang="es-SV" noProof="0" dirty="0" err="1" smtClean="0"/>
              <a:t>Fourth</a:t>
            </a:r>
            <a:r>
              <a:rPr lang="es-SV" noProof="0" dirty="0" smtClean="0"/>
              <a:t> </a:t>
            </a:r>
            <a:r>
              <a:rPr lang="es-SV" noProof="0" dirty="0" err="1" smtClean="0"/>
              <a:t>level</a:t>
            </a:r>
            <a:endParaRPr lang="es-SV" noProof="0" dirty="0" smtClean="0"/>
          </a:p>
          <a:p>
            <a:pPr lvl="4"/>
            <a:r>
              <a:rPr lang="es-SV" noProof="0" dirty="0" err="1" smtClean="0"/>
              <a:t>Fifth</a:t>
            </a:r>
            <a:r>
              <a:rPr lang="es-SV" noProof="0" dirty="0" smtClean="0"/>
              <a:t> </a:t>
            </a:r>
            <a:r>
              <a:rPr lang="es-SV" noProof="0" dirty="0" err="1" smtClean="0"/>
              <a:t>level</a:t>
            </a:r>
            <a:endParaRPr lang="es-SV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091B4-1518-441F-AF53-19E99746AC3F}" type="datetime1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077302" y="6287589"/>
            <a:ext cx="444138" cy="433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/>
          <a:lstStyle>
            <a:lvl1pPr algn="ctr">
              <a:defRPr b="1"/>
            </a:lvl1pPr>
          </a:lstStyle>
          <a:p>
            <a:fld id="{2F8A659B-94A5-4FA5-927D-FBFDA5CA2C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0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ndes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4503"/>
          <a:stretch/>
        </p:blipFill>
        <p:spPr>
          <a:xfrm>
            <a:off x="0" y="0"/>
            <a:ext cx="1218613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506" y="2327275"/>
            <a:ext cx="7336989" cy="2203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217" y="5315267"/>
            <a:ext cx="3077245" cy="640080"/>
          </a:xfrm>
          <a:prstGeom prst="rect">
            <a:avLst/>
          </a:prstGeom>
        </p:spPr>
      </p:pic>
      <p:pic>
        <p:nvPicPr>
          <p:cNvPr id="3074" name="Picture 2" descr="Instituto Nacional de Estadística y Cens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284" y="5315267"/>
            <a:ext cx="1733547" cy="6400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6699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sz="3200" dirty="0" smtClean="0"/>
              <a:t>Un descenso importante de la pobreza y desigualdad</a:t>
            </a:r>
            <a:endParaRPr lang="es-SV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30" y="1269619"/>
            <a:ext cx="8229600" cy="502854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032031" y="2015414"/>
            <a:ext cx="2995127" cy="3135392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dirty="0" smtClean="0"/>
              <a:t>La incidencia de pobreza bajó 12.5 </a:t>
            </a:r>
            <a:r>
              <a:rPr lang="es-SV" dirty="0" err="1" smtClean="0"/>
              <a:t>pp</a:t>
            </a:r>
            <a:r>
              <a:rPr lang="es-SV" dirty="0" smtClean="0"/>
              <a:t> (33%)</a:t>
            </a:r>
          </a:p>
          <a:p>
            <a:r>
              <a:rPr lang="es-SV" dirty="0" smtClean="0"/>
              <a:t>La incidencia de indigencia bajó 7.2 </a:t>
            </a:r>
            <a:r>
              <a:rPr lang="es-SV" dirty="0" err="1" smtClean="0"/>
              <a:t>pp</a:t>
            </a:r>
            <a:r>
              <a:rPr lang="es-SV" dirty="0" smtClean="0"/>
              <a:t> (56%)</a:t>
            </a:r>
          </a:p>
          <a:p>
            <a:r>
              <a:rPr lang="es-SV" dirty="0" smtClean="0"/>
              <a:t>El coeficiente de </a:t>
            </a:r>
            <a:r>
              <a:rPr lang="es-SV" dirty="0" err="1" smtClean="0"/>
              <a:t>Gini</a:t>
            </a:r>
            <a:r>
              <a:rPr lang="es-SV" dirty="0" smtClean="0"/>
              <a:t> bajó 0.037 puntos (8%)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304537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Los pobres son también menos pobres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5617"/>
            <a:ext cx="10972800" cy="41648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5411755"/>
            <a:ext cx="1097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La severidad y brecha de pobreza miden “cuan pobres” son los pobres. Acá también hubieron reducciones más marcadas en el período 2006-2014.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59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Las tendencias se parecen entre regiones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57738"/>
            <a:ext cx="8229600" cy="52467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62661" y="2015414"/>
            <a:ext cx="2864497" cy="3655457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dirty="0" smtClean="0"/>
              <a:t>La incidencia de pobreza rural es 3 veces mayor a la urbana y la incidencia de indigencia es 7 veces mayor.</a:t>
            </a:r>
          </a:p>
          <a:p>
            <a:endParaRPr lang="es-SV" dirty="0" smtClean="0"/>
          </a:p>
          <a:p>
            <a:r>
              <a:rPr lang="es-SV" dirty="0" smtClean="0"/>
              <a:t>La Amazonía tiene la mayor incidencia de pobres e indigentes. 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0129743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La movilidad social fue positiva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47823"/>
            <a:ext cx="10058400" cy="18297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5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26359" y="2733869"/>
            <a:ext cx="821094" cy="317241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895183" y="2379306"/>
            <a:ext cx="821094" cy="354563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3519750"/>
            <a:ext cx="10129935" cy="1595021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dirty="0" smtClean="0"/>
              <a:t>Ejercicios de “panel sintético” se usaron para estudiar los movimientos de las personas entre los estados de “pobre” y “no pobre”. Hubo mayor movimiento de “pobre” hacia “no pobre” que al revés.   </a:t>
            </a:r>
          </a:p>
          <a:p>
            <a:endParaRPr lang="es-SV" dirty="0"/>
          </a:p>
          <a:p>
            <a:r>
              <a:rPr lang="es-SV" dirty="0" smtClean="0"/>
              <a:t>Por otro lado, la mayoría de pobres de 2014 ya eran pobres en 2006.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4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Crecimiento fuerte de la clase media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1" y="1323103"/>
            <a:ext cx="6400800" cy="4891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062" y="1417951"/>
            <a:ext cx="4206240" cy="479623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6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28393" y="2276669"/>
            <a:ext cx="978800" cy="1240971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42130" y="2500604"/>
            <a:ext cx="1148123" cy="1707502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58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Crecimiento y cambios en la distribución importan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21" y="1237438"/>
            <a:ext cx="9144000" cy="51633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7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40565" y="2687216"/>
            <a:ext cx="978800" cy="2967135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32108" y="2687216"/>
            <a:ext cx="978800" cy="2967135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74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744200" cy="1036320"/>
          </a:xfrm>
        </p:spPr>
        <p:txBody>
          <a:bodyPr>
            <a:normAutofit/>
          </a:bodyPr>
          <a:lstStyle/>
          <a:p>
            <a:r>
              <a:rPr lang="es-SV" dirty="0" smtClean="0"/>
              <a:t>El ingreso laboral fue el vehículo principal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43574"/>
            <a:ext cx="10972800" cy="437750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5234" y="5421081"/>
            <a:ext cx="11176206" cy="858857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dirty="0" smtClean="0"/>
              <a:t>El ingreso laboral explica alrededor del 70% en la reducción de la pobreza y 66% en la reducción de la indigencia.</a:t>
            </a:r>
          </a:p>
          <a:p>
            <a:r>
              <a:rPr lang="es-SV" dirty="0" smtClean="0"/>
              <a:t>Para la reducción de la indigencia, las transferencias tienen un rol más importante que para la pobreza moderada.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29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Salarios privados y cuenta propia juegan mayor rol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894" y="1350552"/>
            <a:ext cx="8229600" cy="49370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68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Más asalariados, menos empleadores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220004"/>
            <a:ext cx="6400800" cy="51807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8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Crecimiento generalizado de los ingresos rurales</a:t>
            </a:r>
            <a:endParaRPr lang="es-SV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397422"/>
              </p:ext>
            </p:extLst>
          </p:nvPr>
        </p:nvGraphicFramePr>
        <p:xfrm>
          <a:off x="1566447" y="1288228"/>
          <a:ext cx="8489576" cy="42833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22852"/>
                <a:gridCol w="663071"/>
                <a:gridCol w="663071"/>
                <a:gridCol w="1615174"/>
                <a:gridCol w="1275136"/>
                <a:gridCol w="1275136"/>
                <a:gridCol w="1275136"/>
              </a:tblGrid>
              <a:tr h="602876">
                <a:tc>
                  <a:txBody>
                    <a:bodyPr/>
                    <a:lstStyle/>
                    <a:p>
                      <a:pPr algn="l" fontAlgn="b"/>
                      <a:r>
                        <a:rPr lang="es-SV" sz="1800" u="none" strike="noStrike" noProof="0" dirty="0" smtClean="0">
                          <a:effectLst/>
                        </a:rPr>
                        <a:t> 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SV" sz="1800" u="none" strike="noStrike" noProof="0" dirty="0" smtClean="0">
                          <a:effectLst/>
                        </a:rPr>
                        <a:t>Estructura (%)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SV" sz="1800" u="none" strike="noStrike" noProof="0" dirty="0" smtClean="0">
                          <a:effectLst/>
                        </a:rPr>
                        <a:t>Ingreso anual promedio (US$2014)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6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Variación (</a:t>
                      </a:r>
                      <a:r>
                        <a:rPr lang="es-SV" sz="1800" b="1" u="none" strike="noStrike" kern="1200" noProof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SV" sz="1800" b="1" u="none" strike="noStrike" kern="1200" noProof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Variación (%)</a:t>
                      </a:r>
                      <a:endParaRPr lang="es-SV" sz="1800" b="1" u="none" strike="noStrike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9866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SV" sz="1800" u="none" strike="noStrike" noProof="0" dirty="0">
                          <a:effectLst/>
                        </a:rPr>
                        <a:t>No agropecuario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Dependiente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27.1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31.2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4.1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6213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8391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3.80%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Independiente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29.5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22.6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-6.9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7876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8655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1.20%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866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SV" sz="1800" u="none" strike="noStrike" noProof="0" dirty="0">
                          <a:effectLst/>
                        </a:rPr>
                        <a:t>Agropecuario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Dependiente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16.1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15.3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-0.8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3870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4767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2.60%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 smtClean="0">
                          <a:effectLst/>
                        </a:rPr>
                        <a:t>Independiente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12.3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13.8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1.5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1462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2145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4.90%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66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SV" sz="1800" u="none" strike="noStrike" noProof="0" dirty="0">
                          <a:effectLst/>
                        </a:rPr>
                        <a:t>No laboral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Transferencias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-1.1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1129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1249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1.30%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Gobierno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2.5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281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752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b="1" u="none" strike="noStrike" noProof="0" dirty="0" smtClean="0">
                          <a:effectLst/>
                        </a:rPr>
                        <a:t>13.10%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664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Otros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0.7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766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1002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3.40%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7329">
                <a:tc>
                  <a:txBody>
                    <a:bodyPr/>
                    <a:lstStyle/>
                    <a:p>
                      <a:pPr algn="l" fontAlgn="b"/>
                      <a:r>
                        <a:rPr lang="es-SV" sz="1800" u="none" strike="noStrike" noProof="0" dirty="0" smtClean="0">
                          <a:effectLst/>
                        </a:rPr>
                        <a:t>Total ingreso del hogar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SV" sz="1800" u="none" strike="noStrike" noProof="0" dirty="0" smtClean="0">
                          <a:effectLst/>
                        </a:rPr>
                        <a:t>100%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SV" sz="1800" u="none" strike="noStrike" noProof="0" dirty="0" smtClean="0">
                          <a:effectLst/>
                        </a:rPr>
                        <a:t>100%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SV" sz="1800" u="none" strike="noStrike" noProof="0" dirty="0" smtClean="0">
                          <a:effectLst/>
                        </a:rPr>
                        <a:t> 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SV" sz="1800" u="none" strike="noStrike" noProof="0" dirty="0" smtClean="0">
                          <a:effectLst/>
                        </a:rPr>
                        <a:t>7920.5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SV" sz="1800" u="none" strike="noStrike" noProof="0" dirty="0" smtClean="0">
                          <a:effectLst/>
                        </a:rPr>
                        <a:t>9624.4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SV" sz="1800" u="none" strike="noStrike" noProof="0" dirty="0" smtClean="0">
                          <a:effectLst/>
                        </a:rPr>
                        <a:t>2.50%</a:t>
                      </a:r>
                      <a:endParaRPr lang="es-SV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66447" y="2433094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84777" y="2433094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50585" y="2433094"/>
            <a:ext cx="905437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66447" y="3591782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75411" y="4422362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11673" y="3591782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84777" y="4445670"/>
            <a:ext cx="1452280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0585" y="3591782"/>
            <a:ext cx="905438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0585" y="4422362"/>
            <a:ext cx="914402" cy="3048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49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El rol de la inversión pública es clave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120" y="1221795"/>
            <a:ext cx="7223760" cy="54122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0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Indicadores no monetarios también mejoraron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28" y="1411354"/>
            <a:ext cx="7315200" cy="49427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34170" y="1476668"/>
            <a:ext cx="3720354" cy="4110157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SV" dirty="0" smtClean="0">
                <a:solidFill>
                  <a:schemeClr val="tx1"/>
                </a:solidFill>
              </a:rPr>
              <a:t>Dimensiones: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dirty="0" smtClean="0">
                <a:solidFill>
                  <a:schemeClr val="tx1"/>
                </a:solidFill>
              </a:rPr>
              <a:t>Hacinamiento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dirty="0" smtClean="0">
                <a:solidFill>
                  <a:schemeClr val="tx1"/>
                </a:solidFill>
              </a:rPr>
              <a:t>Agua y saneamiento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dirty="0" smtClean="0">
                <a:solidFill>
                  <a:schemeClr val="tx1"/>
                </a:solidFill>
              </a:rPr>
              <a:t>Materiales de la vivienda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dirty="0" smtClean="0">
                <a:solidFill>
                  <a:schemeClr val="tx1"/>
                </a:solidFill>
              </a:rPr>
              <a:t>Educación de niños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dirty="0" smtClean="0">
                <a:solidFill>
                  <a:schemeClr val="tx1"/>
                </a:solidFill>
              </a:rPr>
              <a:t>Dependencia económica</a:t>
            </a:r>
          </a:p>
          <a:p>
            <a:endParaRPr lang="es-SV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SV" dirty="0" smtClean="0">
                <a:solidFill>
                  <a:schemeClr val="tx1"/>
                </a:solidFill>
              </a:rPr>
              <a:t>Pobre por NBI si al menos una carencia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SV" dirty="0" smtClean="0">
                <a:solidFill>
                  <a:schemeClr val="tx1"/>
                </a:solidFill>
              </a:rPr>
              <a:t>Pobre crónico si pobre por NBI y monetario</a:t>
            </a:r>
          </a:p>
          <a:p>
            <a:endParaRPr lang="es-SV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92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/>
              <a:t>Indicadores no monetarios también mejoraron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14968"/>
              </p:ext>
            </p:extLst>
          </p:nvPr>
        </p:nvGraphicFramePr>
        <p:xfrm>
          <a:off x="2250142" y="1400529"/>
          <a:ext cx="7691716" cy="407098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63420"/>
                <a:gridCol w="875067"/>
                <a:gridCol w="1039081"/>
                <a:gridCol w="883025"/>
                <a:gridCol w="1031123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SV" sz="1800" u="none" strike="noStrike" noProof="0" dirty="0">
                          <a:effectLst/>
                        </a:rPr>
                        <a:t>2006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SV" sz="1800" u="none" strike="noStrike" noProof="0" dirty="0" smtClean="0">
                          <a:effectLst/>
                        </a:rPr>
                        <a:t>2014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SV" sz="1800" b="1" u="none" strike="noStrike" noProof="0" dirty="0" smtClean="0">
                          <a:solidFill>
                            <a:schemeClr val="bg1"/>
                          </a:solidFill>
                          <a:effectLst/>
                        </a:rPr>
                        <a:t>Pobre</a:t>
                      </a:r>
                      <a:endParaRPr lang="es-SV" sz="18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SV" sz="1800" b="1" u="none" strike="noStrike" noProof="0" dirty="0" smtClean="0">
                          <a:solidFill>
                            <a:schemeClr val="bg1"/>
                          </a:solidFill>
                          <a:effectLst/>
                        </a:rPr>
                        <a:t>No pobre</a:t>
                      </a:r>
                      <a:endParaRPr lang="es-SV" sz="18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SV" sz="1800" b="1" u="none" strike="noStrike" noProof="0" dirty="0" smtClean="0">
                          <a:solidFill>
                            <a:schemeClr val="bg1"/>
                          </a:solidFill>
                          <a:effectLst/>
                        </a:rPr>
                        <a:t>Pobre</a:t>
                      </a:r>
                      <a:endParaRPr lang="es-SV" sz="18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SV" sz="1800" b="1" u="none" strike="noStrike" noProof="0" dirty="0" smtClean="0">
                          <a:solidFill>
                            <a:schemeClr val="bg1"/>
                          </a:solidFill>
                          <a:effectLst/>
                        </a:rPr>
                        <a:t>No pobre</a:t>
                      </a:r>
                      <a:endParaRPr lang="es-SV" sz="18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Estructura educativa (%)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Ninguno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11.7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9.3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3.4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Primaria y menos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57.2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30.1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51.4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28.5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Secundaria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28.5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40.7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36.5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44.8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Superior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25.7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23.3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Condiciones de vivienda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Hacinamiento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47.5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11.5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36.4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7.3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Agua por red publica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62.6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85.6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72.5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89.5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 smtClean="0">
                          <a:effectLst/>
                        </a:rPr>
                        <a:t>Eliminación </a:t>
                      </a:r>
                      <a:r>
                        <a:rPr lang="es-SV" sz="1800" u="none" strike="noStrike" noProof="0" dirty="0">
                          <a:effectLst/>
                        </a:rPr>
                        <a:t>adecuada de excretas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61.5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91.6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76.6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>
                          <a:effectLst/>
                        </a:rPr>
                        <a:t>Material adecuado del piso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82.5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96.9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86.6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97.4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 smtClean="0">
                          <a:effectLst/>
                        </a:rPr>
                        <a:t>Material adecuado de las paredes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80.7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94.1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86.9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96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SV" sz="1800" u="none" strike="noStrike" noProof="0" dirty="0" smtClean="0">
                          <a:effectLst/>
                        </a:rPr>
                        <a:t>Material adecuado del techo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94.2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98.1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SV" sz="1800" u="none" strike="noStrike" noProof="0" dirty="0" smtClean="0">
                          <a:effectLst/>
                        </a:rPr>
                        <a:t>99.8</a:t>
                      </a:r>
                      <a:endParaRPr lang="es-SV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67534" y="2827176"/>
            <a:ext cx="830425" cy="2612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054696" y="2827176"/>
            <a:ext cx="884031" cy="2612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7533" y="3088433"/>
            <a:ext cx="830425" cy="2612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054696" y="3088433"/>
            <a:ext cx="884031" cy="2612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7532" y="3685905"/>
            <a:ext cx="830426" cy="82917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02089" y="3689009"/>
            <a:ext cx="836638" cy="82607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54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Relación entre pobreza y bienestar emocional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3016" y="1694404"/>
            <a:ext cx="12178984" cy="4611416"/>
            <a:chOff x="13016" y="1694404"/>
            <a:chExt cx="12178984" cy="461141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t="13628"/>
            <a:stretch/>
          </p:blipFill>
          <p:spPr>
            <a:xfrm>
              <a:off x="8191847" y="3146686"/>
              <a:ext cx="4000153" cy="315913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6453" t="8007" r="9372" b="52614"/>
            <a:stretch/>
          </p:blipFill>
          <p:spPr>
            <a:xfrm>
              <a:off x="110829" y="1694404"/>
              <a:ext cx="4048400" cy="201168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r="1291"/>
            <a:stretch/>
          </p:blipFill>
          <p:spPr>
            <a:xfrm>
              <a:off x="4181918" y="3804117"/>
              <a:ext cx="3778742" cy="2286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/>
            <a:srcRect r="639"/>
            <a:stretch/>
          </p:blipFill>
          <p:spPr>
            <a:xfrm>
              <a:off x="13016" y="3939605"/>
              <a:ext cx="4119713" cy="2286000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59B-94A5-4FA5-927D-FBFDA5CA2CAF}" type="slidenum">
              <a:rPr lang="en-US" smtClean="0"/>
              <a:t>15</a:t>
            </a:fld>
            <a:endParaRPr lang="en-US"/>
          </a:p>
        </p:txBody>
      </p:sp>
      <p:sp>
        <p:nvSpPr>
          <p:cNvPr id="9" name="Horizontal Scroll 8"/>
          <p:cNvSpPr/>
          <p:nvPr/>
        </p:nvSpPr>
        <p:spPr>
          <a:xfrm>
            <a:off x="4814596" y="1324947"/>
            <a:ext cx="6876661" cy="1576873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 smtClean="0">
                <a:solidFill>
                  <a:schemeClr val="tx1"/>
                </a:solidFill>
              </a:rPr>
              <a:t>Los individuos en situación de pobreza son más proclives a mostrar signos de depresión, tienden a tener menor autoestima y tienen menor autoeficacia.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41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Conclusiones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SV" dirty="0" smtClean="0"/>
              <a:t>El período 2006-2014 se diferencia de anteriores períodos en su tipo de crecimiento </a:t>
            </a:r>
            <a:r>
              <a:rPr lang="es-SV" i="1" dirty="0" smtClean="0"/>
              <a:t>pro-pobre</a:t>
            </a:r>
          </a:p>
          <a:p>
            <a:r>
              <a:rPr lang="es-SV" dirty="0" smtClean="0"/>
              <a:t>La reducción de pobreza y desigualdad en este período fue bastante mayor que en períodos anteriores</a:t>
            </a:r>
          </a:p>
          <a:p>
            <a:r>
              <a:rPr lang="es-SV" dirty="0" smtClean="0"/>
              <a:t>Hubo una movilidad social positiva, con un fuerte incremento en la clase media</a:t>
            </a:r>
          </a:p>
          <a:p>
            <a:r>
              <a:rPr lang="es-SV" dirty="0"/>
              <a:t>La pobreza no monetaria también cayó durante el período</a:t>
            </a:r>
            <a:endParaRPr lang="en-US" dirty="0"/>
          </a:p>
          <a:p>
            <a:r>
              <a:rPr lang="es-SV" dirty="0" smtClean="0"/>
              <a:t>Esta evolución favorable estuvo fuertemente acoplada a un incremento en la inversión pública, que dinamizó la demanda de empleo, y a políticas de incremento de ingresos</a:t>
            </a:r>
          </a:p>
        </p:txBody>
      </p:sp>
    </p:spTree>
    <p:extLst>
      <p:ext uri="{BB962C8B-B14F-4D97-AF65-F5344CB8AC3E}">
        <p14:creationId xmlns:p14="http://schemas.microsoft.com/office/powerpoint/2010/main" val="2981701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Muchas gracias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SV" dirty="0" smtClean="0"/>
              <a:t>Aoviedo@worldbank.org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143422"/>
            <a:ext cx="2894076" cy="60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88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613</Words>
  <Application>Microsoft Office PowerPoint</Application>
  <PresentationFormat>Widescreen</PresentationFormat>
  <Paragraphs>187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Andes</vt:lpstr>
      <vt:lpstr>Arial</vt:lpstr>
      <vt:lpstr>Calibri</vt:lpstr>
      <vt:lpstr>Wingdings</vt:lpstr>
      <vt:lpstr>Office Theme</vt:lpstr>
      <vt:lpstr>PowerPoint Presentation</vt:lpstr>
      <vt:lpstr>Un descenso importante de la pobreza y desigualdad</vt:lpstr>
      <vt:lpstr>Los pobres son también menos pobres</vt:lpstr>
      <vt:lpstr>Las tendencias se parecen entre regiones</vt:lpstr>
      <vt:lpstr>La movilidad social fue positiva</vt:lpstr>
      <vt:lpstr>Crecimiento fuerte de la clase media</vt:lpstr>
      <vt:lpstr>Crecimiento y cambios en la distribución importan</vt:lpstr>
      <vt:lpstr>El ingreso laboral fue el vehículo principal</vt:lpstr>
      <vt:lpstr>Salarios privados y cuenta propia juegan mayor rol</vt:lpstr>
      <vt:lpstr>Más asalariados, menos empleadores</vt:lpstr>
      <vt:lpstr>Crecimiento generalizado de los ingresos rurales</vt:lpstr>
      <vt:lpstr>El rol de la inversión pública es clave</vt:lpstr>
      <vt:lpstr>Indicadores no monetarios también mejoraron</vt:lpstr>
      <vt:lpstr>Indicadores no monetarios también mejoraron</vt:lpstr>
      <vt:lpstr>Relación entre pobreza y bienestar emocional</vt:lpstr>
      <vt:lpstr>Conclusiones</vt:lpstr>
      <vt:lpstr>Muchas 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Maria Oviedo</dc:creator>
  <cp:lastModifiedBy>Ana Maria Oviedo</cp:lastModifiedBy>
  <cp:revision>19</cp:revision>
  <dcterms:created xsi:type="dcterms:W3CDTF">2016-04-06T23:01:02Z</dcterms:created>
  <dcterms:modified xsi:type="dcterms:W3CDTF">2016-04-08T18:50:19Z</dcterms:modified>
</cp:coreProperties>
</file>