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35999738" cy="7559675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5A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35" autoAdjust="0"/>
    <p:restoredTop sz="94660"/>
  </p:normalViewPr>
  <p:slideViewPr>
    <p:cSldViewPr snapToGrid="0">
      <p:cViewPr>
        <p:scale>
          <a:sx n="50" d="100"/>
          <a:sy n="50" d="100"/>
        </p:scale>
        <p:origin x="-198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9967" y="1237197"/>
            <a:ext cx="26999804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9967" y="3970580"/>
            <a:ext cx="26999804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24291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71061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2312" y="402483"/>
            <a:ext cx="7762444" cy="640647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4982" y="402483"/>
            <a:ext cx="22837334" cy="640647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6498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0839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232" y="1884670"/>
            <a:ext cx="31049774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232" y="5059034"/>
            <a:ext cx="31049774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17997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4982" y="2012414"/>
            <a:ext cx="15299889" cy="479654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4867" y="2012414"/>
            <a:ext cx="15299889" cy="479654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74155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1" y="402483"/>
            <a:ext cx="31049774" cy="146118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672" y="1853171"/>
            <a:ext cx="1522957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79672" y="2761381"/>
            <a:ext cx="15229575" cy="4061576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4867" y="1853171"/>
            <a:ext cx="15304578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4867" y="2761381"/>
            <a:ext cx="15304578" cy="4061576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92522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70374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74819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2" y="503978"/>
            <a:ext cx="11610852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4578" y="1088454"/>
            <a:ext cx="18224867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672" y="2267902"/>
            <a:ext cx="11610852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41831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2" y="503978"/>
            <a:ext cx="11610852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4578" y="1088454"/>
            <a:ext cx="18224867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672" y="2267902"/>
            <a:ext cx="11610852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0325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4982" y="402483"/>
            <a:ext cx="31049774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4982" y="2012414"/>
            <a:ext cx="31049774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4982" y="7006699"/>
            <a:ext cx="80999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0D043-A418-4EA1-9EF5-365BF32FB9BD}" type="datetimeFigureOut">
              <a:rPr lang="es-EC" smtClean="0"/>
              <a:t>20/6/2025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4913" y="7006699"/>
            <a:ext cx="1214991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4815" y="7006699"/>
            <a:ext cx="80999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4FE5B-7485-4B09-99E6-4EA624EFFD3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516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12285661" y="465137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Índice</a:t>
            </a:r>
            <a:endParaRPr lang="es-EC" dirty="0"/>
          </a:p>
        </p:txBody>
      </p:sp>
      <p:sp>
        <p:nvSpPr>
          <p:cNvPr id="10" name="CuadroTexto 9"/>
          <p:cNvSpPr txBox="1"/>
          <p:nvPr/>
        </p:nvSpPr>
        <p:spPr>
          <a:xfrm>
            <a:off x="12285661" y="2716448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C-A1</a:t>
            </a:r>
            <a:endParaRPr lang="es-EC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2285661" y="4889496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C-B1</a:t>
            </a:r>
            <a:endParaRPr lang="es-EC" dirty="0"/>
          </a:p>
        </p:txBody>
      </p:sp>
      <p:pic>
        <p:nvPicPr>
          <p:cNvPr id="20" name="Picture 4"/>
          <p:cNvPicPr>
            <a:picLocks noChangeAspect="1"/>
          </p:cNvPicPr>
          <p:nvPr/>
        </p:nvPicPr>
        <p:blipFill rotWithShape="1">
          <a:blip r:embed="rId2"/>
          <a:srcRect l="-22096" r="74059"/>
          <a:stretch/>
        </p:blipFill>
        <p:spPr>
          <a:xfrm>
            <a:off x="8118268" y="3391309"/>
            <a:ext cx="793750" cy="809625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11998733" y="3001448"/>
            <a:ext cx="13148167" cy="1696572"/>
            <a:chOff x="11998733" y="3001448"/>
            <a:chExt cx="13148167" cy="1696572"/>
          </a:xfrm>
        </p:grpSpPr>
        <p:pic>
          <p:nvPicPr>
            <p:cNvPr id="33" name="Imagen 32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998733" y="3001448"/>
              <a:ext cx="13148167" cy="1696572"/>
            </a:xfrm>
            <a:prstGeom prst="rect">
              <a:avLst/>
            </a:prstGeom>
          </p:spPr>
        </p:pic>
        <p:grpSp>
          <p:nvGrpSpPr>
            <p:cNvPr id="12" name="Grupo 11"/>
            <p:cNvGrpSpPr/>
            <p:nvPr/>
          </p:nvGrpSpPr>
          <p:grpSpPr>
            <a:xfrm>
              <a:off x="14465549" y="3424882"/>
              <a:ext cx="5217644" cy="986016"/>
              <a:chOff x="14655864" y="8671369"/>
              <a:chExt cx="5217644" cy="986016"/>
            </a:xfrm>
          </p:grpSpPr>
          <p:sp>
            <p:nvSpPr>
              <p:cNvPr id="28" name="CuadroTexto 6">
                <a:extLst>
                  <a:ext uri="{FF2B5EF4-FFF2-40B4-BE49-F238E27FC236}">
                    <a16:creationId xmlns="" xmlns:a16="http://schemas.microsoft.com/office/drawing/2014/main" id="{00000000-0008-0000-0000-000007000000}"/>
                  </a:ext>
                </a:extLst>
              </p:cNvPr>
              <p:cNvSpPr txBox="1"/>
              <p:nvPr/>
            </p:nvSpPr>
            <p:spPr>
              <a:xfrm>
                <a:off x="14674914" y="8671369"/>
                <a:ext cx="5198594" cy="468938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_tradnl" sz="2000" b="1" dirty="0">
                    <a:solidFill>
                      <a:srgbClr val="505A64"/>
                    </a:solidFill>
                    <a:latin typeface="Century Gothic" panose="020B0502020202020204" pitchFamily="34" charset="0"/>
                  </a:rPr>
                  <a:t>Resultados de las principales variables</a:t>
                </a:r>
              </a:p>
            </p:txBody>
          </p:sp>
          <p:sp>
            <p:nvSpPr>
              <p:cNvPr id="29" name="CuadroTexto 7">
                <a:extLst>
                  <a:ext uri="{FF2B5EF4-FFF2-40B4-BE49-F238E27FC236}">
                    <a16:creationId xmlns="" xmlns:a16="http://schemas.microsoft.com/office/drawing/2014/main" id="{00000000-0008-0000-0000-000008000000}"/>
                  </a:ext>
                </a:extLst>
              </p:cNvPr>
              <p:cNvSpPr txBox="1"/>
              <p:nvPr/>
            </p:nvSpPr>
            <p:spPr>
              <a:xfrm>
                <a:off x="14655864" y="9215339"/>
                <a:ext cx="4202518" cy="442046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s-ES_tradnl" sz="1600" dirty="0">
                    <a:solidFill>
                      <a:srgbClr val="505A64"/>
                    </a:solidFill>
                    <a:latin typeface="Century Gothic" panose="020B0502020202020204" pitchFamily="34" charset="0"/>
                  </a:rPr>
                  <a:t>(Número, metros cuadrados, dólares)</a:t>
                </a:r>
              </a:p>
            </p:txBody>
          </p:sp>
        </p:grpSp>
      </p:grpSp>
      <p:grpSp>
        <p:nvGrpSpPr>
          <p:cNvPr id="2" name="Grupo 1"/>
          <p:cNvGrpSpPr/>
          <p:nvPr/>
        </p:nvGrpSpPr>
        <p:grpSpPr>
          <a:xfrm>
            <a:off x="11914377" y="760906"/>
            <a:ext cx="14004000" cy="1696572"/>
            <a:chOff x="11526629" y="-1182297"/>
            <a:chExt cx="14004000" cy="1696572"/>
          </a:xfrm>
        </p:grpSpPr>
        <p:pic>
          <p:nvPicPr>
            <p:cNvPr id="18" name="Imagen 17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26629" y="-1182297"/>
              <a:ext cx="14004000" cy="1696572"/>
            </a:xfrm>
            <a:prstGeom prst="rect">
              <a:avLst/>
            </a:prstGeom>
          </p:spPr>
        </p:pic>
        <p:sp>
          <p:nvSpPr>
            <p:cNvPr id="26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4264477" y="-823565"/>
              <a:ext cx="7589664" cy="39220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Tabulados de las Estadísticas de Edificaciones (ESED) </a:t>
              </a:r>
              <a:r>
                <a:rPr lang="es-ES_tradnl" sz="2000" b="1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2025</a:t>
              </a:r>
              <a:endParaRPr lang="es-ES_tradnl" sz="2000" b="1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14294099" y="-437812"/>
              <a:ext cx="5536726" cy="69684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ESED acumulada - </a:t>
              </a:r>
              <a:r>
                <a:rPr lang="es-ES_tradnl" sz="1600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trimestral</a:t>
              </a:r>
            </a:p>
            <a:p>
              <a:pPr>
                <a:lnSpc>
                  <a:spcPct val="150000"/>
                </a:lnSpc>
              </a:pPr>
              <a:r>
                <a:rPr lang="es-ES_tradnl" sz="1600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I Trimestre de 2025</a:t>
              </a:r>
              <a:endParaRPr lang="es-ES_tradnl" sz="1600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9473832" y="5506924"/>
            <a:ext cx="23661540" cy="1696572"/>
            <a:chOff x="9473832" y="5506924"/>
            <a:chExt cx="23661540" cy="1696572"/>
          </a:xfrm>
        </p:grpSpPr>
        <p:pic>
          <p:nvPicPr>
            <p:cNvPr id="34" name="Imagen 33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473832" y="5506924"/>
              <a:ext cx="23661540" cy="1696572"/>
            </a:xfrm>
            <a:prstGeom prst="rect">
              <a:avLst/>
            </a:prstGeom>
          </p:spPr>
        </p:pic>
        <p:sp>
          <p:nvSpPr>
            <p:cNvPr id="35" name="CuadroTexto 3">
              <a:extLst>
                <a:ext uri="{FF2B5EF4-FFF2-40B4-BE49-F238E27FC236}">
                  <a16:creationId xmlns="" xmlns:a16="http://schemas.microsoft.com/office/drawing/2014/main" id="{00000000-0008-0000-0300-00000B000000}"/>
                </a:ext>
              </a:extLst>
            </p:cNvPr>
            <p:cNvSpPr txBox="1"/>
            <p:nvPr/>
          </p:nvSpPr>
          <p:spPr>
            <a:xfrm>
              <a:off x="13981179" y="5794288"/>
              <a:ext cx="6205433" cy="69695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Permisos de construcción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cantones</a:t>
              </a:r>
            </a:p>
          </p:txBody>
        </p:sp>
        <p:sp>
          <p:nvSpPr>
            <p:cNvPr id="36" name="CuadroTexto 4">
              <a:extLst>
                <a:ext uri="{FF2B5EF4-FFF2-40B4-BE49-F238E27FC236}">
                  <a16:creationId xmlns="" xmlns:a16="http://schemas.microsoft.com/office/drawing/2014/main" id="{00000000-0008-0000-0300-00000C000000}"/>
                </a:ext>
              </a:extLst>
            </p:cNvPr>
            <p:cNvSpPr txBox="1"/>
            <p:nvPr/>
          </p:nvSpPr>
          <p:spPr>
            <a:xfrm>
              <a:off x="13981179" y="6491240"/>
              <a:ext cx="4889638" cy="40802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1453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5884860" y="376646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C-C1</a:t>
            </a:r>
            <a:endParaRPr lang="es-EC" dirty="0"/>
          </a:p>
        </p:txBody>
      </p:sp>
      <p:sp>
        <p:nvSpPr>
          <p:cNvPr id="10" name="CuadroTexto 9"/>
          <p:cNvSpPr txBox="1"/>
          <p:nvPr/>
        </p:nvSpPr>
        <p:spPr>
          <a:xfrm>
            <a:off x="5884860" y="2716448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C-C2</a:t>
            </a:r>
            <a:endParaRPr lang="es-EC" dirty="0"/>
          </a:p>
        </p:txBody>
      </p:sp>
      <p:sp>
        <p:nvSpPr>
          <p:cNvPr id="11" name="CuadroTexto 10"/>
          <p:cNvSpPr txBox="1"/>
          <p:nvPr/>
        </p:nvSpPr>
        <p:spPr>
          <a:xfrm>
            <a:off x="5884860" y="4830502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C-C3</a:t>
            </a:r>
            <a:endParaRPr lang="es-EC" dirty="0"/>
          </a:p>
        </p:txBody>
      </p:sp>
      <p:grpSp>
        <p:nvGrpSpPr>
          <p:cNvPr id="5" name="Grupo 4"/>
          <p:cNvGrpSpPr/>
          <p:nvPr/>
        </p:nvGrpSpPr>
        <p:grpSpPr>
          <a:xfrm>
            <a:off x="5321309" y="3276578"/>
            <a:ext cx="12407613" cy="1696572"/>
            <a:chOff x="2567695" y="8926524"/>
            <a:chExt cx="12407613" cy="1696572"/>
          </a:xfrm>
        </p:grpSpPr>
        <p:pic>
          <p:nvPicPr>
            <p:cNvPr id="23" name="Imagen 22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67695" y="8926524"/>
              <a:ext cx="12407613" cy="1696572"/>
            </a:xfrm>
            <a:prstGeom prst="rect">
              <a:avLst/>
            </a:prstGeom>
          </p:spPr>
        </p:pic>
        <p:sp>
          <p:nvSpPr>
            <p:cNvPr id="25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5038835" y="9187036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646482"/>
                  </a:solidFill>
                  <a:latin typeface="Century Gothic" panose="020B0502020202020204" pitchFamily="34" charset="0"/>
                </a:rPr>
                <a:t>Edificaciones a construir</a:t>
              </a:r>
            </a:p>
            <a:p>
              <a:r>
                <a:rPr lang="es-ES_tradnl" sz="2000" b="1" dirty="0">
                  <a:solidFill>
                    <a:srgbClr val="646482"/>
                  </a:solidFill>
                  <a:latin typeface="Century Gothic" panose="020B0502020202020204" pitchFamily="34" charset="0"/>
                </a:rPr>
                <a:t>Por trimestres, según tipo de obra</a:t>
              </a:r>
            </a:p>
          </p:txBody>
        </p:sp>
        <p:sp>
          <p:nvSpPr>
            <p:cNvPr id="32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5057885" y="9910936"/>
              <a:ext cx="2092412" cy="42049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2123850" y="5405384"/>
            <a:ext cx="33309150" cy="1836434"/>
            <a:chOff x="1731964" y="7884852"/>
            <a:chExt cx="33309150" cy="1836434"/>
          </a:xfrm>
        </p:grpSpPr>
        <p:pic>
          <p:nvPicPr>
            <p:cNvPr id="33" name="Imagen 32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31964" y="7884852"/>
              <a:ext cx="33309150" cy="1836434"/>
            </a:xfrm>
            <a:prstGeom prst="rect">
              <a:avLst/>
            </a:prstGeom>
          </p:spPr>
        </p:pic>
        <p:sp>
          <p:nvSpPr>
            <p:cNvPr id="34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7994299" y="8277972"/>
              <a:ext cx="9986981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Edificaciones a construir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uso de la edificación</a:t>
              </a:r>
            </a:p>
          </p:txBody>
        </p:sp>
        <p:sp>
          <p:nvSpPr>
            <p:cNvPr id="35" name="CuadroTexto 11">
              <a:extLst>
                <a:ext uri="{FF2B5EF4-FFF2-40B4-BE49-F238E27FC236}">
                  <a16:creationId xmlns="" xmlns:a16="http://schemas.microsoft.com/office/drawing/2014/main" id="{00000000-0008-0000-0100-00000C000000}"/>
                </a:ext>
              </a:extLst>
            </p:cNvPr>
            <p:cNvSpPr txBox="1"/>
            <p:nvPr/>
          </p:nvSpPr>
          <p:spPr>
            <a:xfrm>
              <a:off x="7994299" y="9059022"/>
              <a:ext cx="7169197" cy="354897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646482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3724612" y="566322"/>
            <a:ext cx="23661540" cy="1836434"/>
            <a:chOff x="1731964" y="7884852"/>
            <a:chExt cx="23661540" cy="1836434"/>
          </a:xfrm>
        </p:grpSpPr>
        <p:pic>
          <p:nvPicPr>
            <p:cNvPr id="19" name="Imagen 18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31964" y="7884852"/>
              <a:ext cx="23661540" cy="1836434"/>
            </a:xfrm>
            <a:prstGeom prst="rect">
              <a:avLst/>
            </a:prstGeom>
          </p:spPr>
        </p:pic>
        <p:sp>
          <p:nvSpPr>
            <p:cNvPr id="20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6184549" y="8200411"/>
              <a:ext cx="9986981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Edificaciones a construir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cantones</a:t>
              </a:r>
            </a:p>
          </p:txBody>
        </p:sp>
        <p:sp>
          <p:nvSpPr>
            <p:cNvPr id="22" name="CuadroTexto 11">
              <a:extLst>
                <a:ext uri="{FF2B5EF4-FFF2-40B4-BE49-F238E27FC236}">
                  <a16:creationId xmlns="" xmlns:a16="http://schemas.microsoft.com/office/drawing/2014/main" id="{00000000-0008-0000-0100-00000C000000}"/>
                </a:ext>
              </a:extLst>
            </p:cNvPr>
            <p:cNvSpPr txBox="1"/>
            <p:nvPr/>
          </p:nvSpPr>
          <p:spPr>
            <a:xfrm>
              <a:off x="6222649" y="9001648"/>
              <a:ext cx="7169197" cy="354897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646482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710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12285661" y="465137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C-C4</a:t>
            </a:r>
            <a:endParaRPr lang="es-EC" dirty="0"/>
          </a:p>
        </p:txBody>
      </p:sp>
      <p:sp>
        <p:nvSpPr>
          <p:cNvPr id="10" name="CuadroTexto 9"/>
          <p:cNvSpPr txBox="1"/>
          <p:nvPr/>
        </p:nvSpPr>
        <p:spPr>
          <a:xfrm>
            <a:off x="12285661" y="2716448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C-D1</a:t>
            </a:r>
            <a:endParaRPr lang="es-EC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2285661" y="4977987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C-D2</a:t>
            </a:r>
            <a:endParaRPr lang="es-EC" dirty="0"/>
          </a:p>
        </p:txBody>
      </p:sp>
      <p:grpSp>
        <p:nvGrpSpPr>
          <p:cNvPr id="5" name="Grupo 4"/>
          <p:cNvGrpSpPr/>
          <p:nvPr/>
        </p:nvGrpSpPr>
        <p:grpSpPr>
          <a:xfrm>
            <a:off x="11381349" y="784752"/>
            <a:ext cx="13903324" cy="1737652"/>
            <a:chOff x="5289123" y="8316925"/>
            <a:chExt cx="13903324" cy="1737652"/>
          </a:xfrm>
        </p:grpSpPr>
        <p:pic>
          <p:nvPicPr>
            <p:cNvPr id="17" name="Imagen 16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89123" y="8316925"/>
              <a:ext cx="13903324" cy="1737652"/>
            </a:xfrm>
            <a:prstGeom prst="rect">
              <a:avLst/>
            </a:prstGeom>
          </p:spPr>
        </p:pic>
        <p:sp>
          <p:nvSpPr>
            <p:cNvPr id="18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7803854" y="8637578"/>
              <a:ext cx="9154420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Edificaciones a construir</a:t>
              </a:r>
            </a:p>
            <a:p>
              <a:r>
                <a:rPr lang="es-ES_tradnl" sz="185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acceso a </a:t>
              </a:r>
              <a:r>
                <a:rPr lang="es-ES_tradnl" sz="1850" b="1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internet – telefonía celular/convencional</a:t>
              </a:r>
              <a:endParaRPr lang="es-ES_tradnl" sz="1850" b="1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7803854" y="9380535"/>
              <a:ext cx="6972300" cy="40632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7932437" y="3108151"/>
            <a:ext cx="23689324" cy="1737652"/>
            <a:chOff x="9448721" y="8109477"/>
            <a:chExt cx="23689324" cy="1737652"/>
          </a:xfrm>
        </p:grpSpPr>
        <p:pic>
          <p:nvPicPr>
            <p:cNvPr id="22" name="Imagen 21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448721" y="8109477"/>
              <a:ext cx="23689324" cy="1737652"/>
            </a:xfrm>
            <a:prstGeom prst="rect">
              <a:avLst/>
            </a:prstGeom>
          </p:spPr>
        </p:pic>
        <p:sp>
          <p:nvSpPr>
            <p:cNvPr id="23" name="CuadroTexto 11">
              <a:extLst>
                <a:ext uri="{FF2B5EF4-FFF2-40B4-BE49-F238E27FC236}">
                  <a16:creationId xmlns="" xmlns:a16="http://schemas.microsoft.com/office/drawing/2014/main" id="{00000000-0008-0000-0100-00000C000000}"/>
                </a:ext>
              </a:extLst>
            </p:cNvPr>
            <p:cNvSpPr txBox="1"/>
            <p:nvPr/>
          </p:nvSpPr>
          <p:spPr>
            <a:xfrm>
              <a:off x="14056064" y="9166410"/>
              <a:ext cx="7169197" cy="40969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  <p:sp>
          <p:nvSpPr>
            <p:cNvPr id="29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4018551" y="8417346"/>
              <a:ext cx="7274832" cy="733581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Viviendas a construir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cantones</a:t>
              </a: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11381349" y="5537717"/>
            <a:ext cx="16148979" cy="1737652"/>
            <a:chOff x="7864315" y="8785051"/>
            <a:chExt cx="16148979" cy="1737652"/>
          </a:xfrm>
        </p:grpSpPr>
        <p:pic>
          <p:nvPicPr>
            <p:cNvPr id="30" name="Imagen 29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64315" y="8785051"/>
              <a:ext cx="16148979" cy="1737652"/>
            </a:xfrm>
            <a:prstGeom prst="rect">
              <a:avLst/>
            </a:prstGeom>
          </p:spPr>
        </p:pic>
        <p:sp>
          <p:nvSpPr>
            <p:cNvPr id="31" name="CuadroTexto 11">
              <a:extLst>
                <a:ext uri="{FF2B5EF4-FFF2-40B4-BE49-F238E27FC236}">
                  <a16:creationId xmlns="" xmlns:a16="http://schemas.microsoft.com/office/drawing/2014/main" id="{00000000-0008-0000-0100-00000C000000}"/>
                </a:ext>
              </a:extLst>
            </p:cNvPr>
            <p:cNvSpPr txBox="1"/>
            <p:nvPr/>
          </p:nvSpPr>
          <p:spPr>
            <a:xfrm>
              <a:off x="11097195" y="9846168"/>
              <a:ext cx="7169197" cy="404291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  <p:sp>
          <p:nvSpPr>
            <p:cNvPr id="32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1063428" y="9095916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Viviendas a construir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metros cuadrados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5652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12285661" y="465137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C-D3</a:t>
            </a:r>
            <a:endParaRPr lang="es-EC" dirty="0"/>
          </a:p>
        </p:txBody>
      </p:sp>
      <p:sp>
        <p:nvSpPr>
          <p:cNvPr id="10" name="CuadroTexto 9"/>
          <p:cNvSpPr txBox="1"/>
          <p:nvPr/>
        </p:nvSpPr>
        <p:spPr>
          <a:xfrm>
            <a:off x="12285661" y="2716448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C-E1</a:t>
            </a:r>
            <a:endParaRPr lang="es-EC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2285661" y="4977987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C-F1</a:t>
            </a:r>
            <a:endParaRPr lang="es-EC" dirty="0"/>
          </a:p>
        </p:txBody>
      </p:sp>
      <p:grpSp>
        <p:nvGrpSpPr>
          <p:cNvPr id="2" name="Grupo 1"/>
          <p:cNvGrpSpPr/>
          <p:nvPr/>
        </p:nvGrpSpPr>
        <p:grpSpPr>
          <a:xfrm>
            <a:off x="11872129" y="808287"/>
            <a:ext cx="11167688" cy="1737652"/>
            <a:chOff x="10502522" y="8152204"/>
            <a:chExt cx="11167688" cy="1737652"/>
          </a:xfrm>
        </p:grpSpPr>
        <p:pic>
          <p:nvPicPr>
            <p:cNvPr id="17" name="Imagen 16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02522" y="8152204"/>
              <a:ext cx="11167688" cy="1737652"/>
            </a:xfrm>
            <a:prstGeom prst="rect">
              <a:avLst/>
            </a:prstGeom>
          </p:spPr>
        </p:pic>
        <p:sp>
          <p:nvSpPr>
            <p:cNvPr id="18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2643347" y="8473985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Viviendas a construir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número de dormitorios</a:t>
              </a:r>
            </a:p>
          </p:txBody>
        </p:sp>
        <p:sp>
          <p:nvSpPr>
            <p:cNvPr id="19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12700497" y="9195992"/>
              <a:ext cx="6972300" cy="40632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646482"/>
                  </a:solidFill>
                  <a:latin typeface="Century Gothic" panose="020B0502020202020204" pitchFamily="34" charset="0"/>
                </a:rPr>
                <a:t>(Número)</a:t>
              </a:r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11837126" y="5021752"/>
            <a:ext cx="12004540" cy="1737652"/>
            <a:chOff x="10502522" y="8152204"/>
            <a:chExt cx="12004540" cy="1737652"/>
          </a:xfrm>
        </p:grpSpPr>
        <p:pic>
          <p:nvPicPr>
            <p:cNvPr id="22" name="Imagen 21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02522" y="8152204"/>
              <a:ext cx="12004540" cy="1737652"/>
            </a:xfrm>
            <a:prstGeom prst="rect">
              <a:avLst/>
            </a:prstGeom>
          </p:spPr>
        </p:pic>
        <p:sp>
          <p:nvSpPr>
            <p:cNvPr id="32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2715573" y="8443855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Valor estimado del financiamiento de las edificaciones</a:t>
              </a:r>
              <a:endParaRPr lang="es-ES_tradnl" sz="2000" b="1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</a:t>
              </a:r>
              <a:r>
                <a:rPr lang="es-ES_tradnl" sz="2000" b="1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según tipo de obra</a:t>
              </a:r>
              <a:endParaRPr lang="es-ES_tradnl" sz="2000" b="1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12673814" y="9186805"/>
              <a:ext cx="6972300" cy="40632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 smtClean="0">
                  <a:solidFill>
                    <a:srgbClr val="646482"/>
                  </a:solidFill>
                  <a:latin typeface="Century Gothic" panose="020B0502020202020204" pitchFamily="34" charset="0"/>
                </a:rPr>
                <a:t>(Dólares)</a:t>
              </a:r>
              <a:endParaRPr lang="es-ES_tradnl" sz="1600" dirty="0">
                <a:solidFill>
                  <a:srgbClr val="646482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8" name="Grupo 37"/>
          <p:cNvGrpSpPr/>
          <p:nvPr/>
        </p:nvGrpSpPr>
        <p:grpSpPr>
          <a:xfrm>
            <a:off x="11468437" y="3036614"/>
            <a:ext cx="14983703" cy="1737652"/>
            <a:chOff x="10502521" y="8152204"/>
            <a:chExt cx="14983703" cy="1737652"/>
          </a:xfrm>
        </p:grpSpPr>
        <p:pic>
          <p:nvPicPr>
            <p:cNvPr id="39" name="Imagen 38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02521" y="8152204"/>
              <a:ext cx="14983703" cy="1737652"/>
            </a:xfrm>
            <a:prstGeom prst="rect">
              <a:avLst/>
            </a:prstGeom>
          </p:spPr>
        </p:pic>
        <p:sp>
          <p:nvSpPr>
            <p:cNvPr id="40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3320799" y="8459617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Superficie del terreno y área a construir</a:t>
              </a: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uso de la edificación</a:t>
              </a:r>
            </a:p>
          </p:txBody>
        </p:sp>
        <p:sp>
          <p:nvSpPr>
            <p:cNvPr id="41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13320799" y="9219262"/>
              <a:ext cx="6972300" cy="40632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(Metros cuadrados)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52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12285661" y="-19131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C-F2</a:t>
            </a:r>
            <a:endParaRPr lang="es-EC" dirty="0"/>
          </a:p>
        </p:txBody>
      </p:sp>
      <p:sp>
        <p:nvSpPr>
          <p:cNvPr id="10" name="CuadroTexto 9"/>
          <p:cNvSpPr txBox="1"/>
          <p:nvPr/>
        </p:nvSpPr>
        <p:spPr>
          <a:xfrm>
            <a:off x="12285661" y="2781762"/>
            <a:ext cx="114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C-F3</a:t>
            </a:r>
            <a:endParaRPr lang="es-EC" dirty="0"/>
          </a:p>
        </p:txBody>
      </p:sp>
      <p:grpSp>
        <p:nvGrpSpPr>
          <p:cNvPr id="17" name="Grupo 16"/>
          <p:cNvGrpSpPr/>
          <p:nvPr/>
        </p:nvGrpSpPr>
        <p:grpSpPr>
          <a:xfrm>
            <a:off x="299117" y="634788"/>
            <a:ext cx="35700621" cy="1737652"/>
            <a:chOff x="10502521" y="8152204"/>
            <a:chExt cx="35700621" cy="1737652"/>
          </a:xfrm>
        </p:grpSpPr>
        <p:pic>
          <p:nvPicPr>
            <p:cNvPr id="18" name="Imagen 17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02521" y="8152204"/>
              <a:ext cx="35700621" cy="1737652"/>
            </a:xfrm>
            <a:prstGeom prst="rect">
              <a:avLst/>
            </a:prstGeom>
          </p:spPr>
        </p:pic>
        <p:sp>
          <p:nvSpPr>
            <p:cNvPr id="19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7407024" y="8475149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Valor estimado del financiamiento de </a:t>
              </a:r>
              <a:r>
                <a:rPr lang="es-ES_tradnl" sz="2000" b="1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las edificaciones</a:t>
              </a:r>
              <a:endParaRPr lang="es-ES_tradnl" sz="2000" b="1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uso de la edificación</a:t>
              </a:r>
            </a:p>
          </p:txBody>
        </p:sp>
        <p:sp>
          <p:nvSpPr>
            <p:cNvPr id="20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17407024" y="9179751"/>
              <a:ext cx="6972300" cy="40632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(Dólares</a:t>
              </a:r>
              <a:r>
                <a:rPr lang="es-ES_tradnl" sz="1600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)</a:t>
              </a:r>
              <a:endParaRPr lang="es-ES_tradnl" sz="1600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9085997" y="3136038"/>
            <a:ext cx="23741018" cy="1737652"/>
            <a:chOff x="10502521" y="8152204"/>
            <a:chExt cx="23741018" cy="1737652"/>
          </a:xfrm>
        </p:grpSpPr>
        <p:pic>
          <p:nvPicPr>
            <p:cNvPr id="22" name="Imagen 21">
              <a:extLst>
                <a:ext uri="{FF2B5EF4-FFF2-40B4-BE49-F238E27FC236}">
                  <a16:creationId xmlns="" xmlns:xdr="http://schemas.openxmlformats.org/drawingml/2006/spreadsheetDrawing" xmlns:a16="http://schemas.microsoft.com/office/drawing/2014/main" xmlns:lc="http://schemas.openxmlformats.org/drawingml/2006/lockedCanvas" id="{42451936-566D-3E45-BE68-244C4785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02521" y="8152204"/>
              <a:ext cx="23741018" cy="1737652"/>
            </a:xfrm>
            <a:prstGeom prst="rect">
              <a:avLst/>
            </a:prstGeom>
          </p:spPr>
        </p:pic>
        <p:sp>
          <p:nvSpPr>
            <p:cNvPr id="23" name="CuadroTexto 6">
              <a:extLst>
                <a:ext uri="{FF2B5EF4-FFF2-40B4-BE49-F238E27FC236}">
                  <a16:creationId xmlns="" xmlns:a16="http://schemas.microsoft.com/office/drawing/2014/main" id="{00000000-0008-0000-0000-000007000000}"/>
                </a:ext>
              </a:extLst>
            </p:cNvPr>
            <p:cNvSpPr txBox="1"/>
            <p:nvPr/>
          </p:nvSpPr>
          <p:spPr>
            <a:xfrm>
              <a:off x="15098198" y="8413372"/>
              <a:ext cx="7274832" cy="72390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Valor estimado de </a:t>
              </a:r>
              <a:r>
                <a:rPr lang="es-ES_tradnl" sz="2000" b="1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las edificaciones</a:t>
              </a:r>
              <a:endParaRPr lang="es-ES_tradnl" sz="2000" b="1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  <a:p>
              <a:r>
                <a:rPr lang="es-ES_tradnl" sz="2000" b="1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Por trimestres, según cantones</a:t>
              </a:r>
            </a:p>
          </p:txBody>
        </p:sp>
        <p:sp>
          <p:nvSpPr>
            <p:cNvPr id="24" name="CuadroTexto 7">
              <a:extLst>
                <a:ext uri="{FF2B5EF4-FFF2-40B4-BE49-F238E27FC236}">
                  <a16:creationId xmlns="" xmlns:a16="http://schemas.microsoft.com/office/drawing/2014/main" id="{00000000-0008-0000-0000-000008000000}"/>
                </a:ext>
              </a:extLst>
            </p:cNvPr>
            <p:cNvSpPr txBox="1"/>
            <p:nvPr/>
          </p:nvSpPr>
          <p:spPr>
            <a:xfrm>
              <a:off x="15087593" y="9192317"/>
              <a:ext cx="6972300" cy="406324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ES_tradnl" sz="1600" dirty="0">
                  <a:solidFill>
                    <a:srgbClr val="505A64"/>
                  </a:solidFill>
                  <a:latin typeface="Century Gothic" panose="020B0502020202020204" pitchFamily="34" charset="0"/>
                </a:rPr>
                <a:t>(Dólares</a:t>
              </a:r>
              <a:r>
                <a:rPr lang="es-ES_tradnl" sz="1600" dirty="0" smtClean="0">
                  <a:solidFill>
                    <a:srgbClr val="505A64"/>
                  </a:solidFill>
                  <a:latin typeface="Century Gothic" panose="020B0502020202020204" pitchFamily="34" charset="0"/>
                </a:rPr>
                <a:t>)</a:t>
              </a:r>
              <a:endParaRPr lang="es-ES_tradnl" sz="1600" dirty="0">
                <a:solidFill>
                  <a:srgbClr val="505A64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1379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948</TotalTime>
  <Words>213</Words>
  <Application>Microsoft Office PowerPoint</Application>
  <PresentationFormat>Personalizado</PresentationFormat>
  <Paragraphs>55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INEC Michael Soria</dc:creator>
  <cp:lastModifiedBy>INEC Enrique Vallejo</cp:lastModifiedBy>
  <cp:revision>82</cp:revision>
  <dcterms:created xsi:type="dcterms:W3CDTF">2023-06-05T16:37:32Z</dcterms:created>
  <dcterms:modified xsi:type="dcterms:W3CDTF">2025-06-20T14:49:41Z</dcterms:modified>
</cp:coreProperties>
</file>