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79" r:id="rId3"/>
    <p:sldId id="280" r:id="rId4"/>
    <p:sldId id="281" r:id="rId5"/>
    <p:sldId id="282" r:id="rId6"/>
    <p:sldId id="283" r:id="rId7"/>
    <p:sldId id="284" r:id="rId8"/>
    <p:sldId id="285" r:id="rId9"/>
    <p:sldId id="286" r:id="rId10"/>
    <p:sldId id="287" r:id="rId11"/>
    <p:sldId id="288" r:id="rId12"/>
    <p:sldId id="289" r:id="rId13"/>
    <p:sldId id="290" r:id="rId14"/>
    <p:sldId id="275" r:id="rId15"/>
    <p:sldId id="272" r:id="rId16"/>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460" autoAdjust="0"/>
  </p:normalViewPr>
  <p:slideViewPr>
    <p:cSldViewPr>
      <p:cViewPr varScale="1">
        <p:scale>
          <a:sx n="65" d="100"/>
          <a:sy n="65" d="100"/>
        </p:scale>
        <p:origin x="145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40B89E-B4F3-4276-8924-CAE13C93B328}" type="datetimeFigureOut">
              <a:rPr lang="es-EC" smtClean="0"/>
              <a:pPr/>
              <a:t>10/02/2016</a:t>
            </a:fld>
            <a:endParaRPr lang="es-EC"/>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B4B7AF-77D8-44FB-985C-64F5A9317721}" type="slidenum">
              <a:rPr lang="es-EC" smtClean="0"/>
              <a:pPr/>
              <a:t>‹Nº›</a:t>
            </a:fld>
            <a:endParaRPr lang="es-EC"/>
          </a:p>
        </p:txBody>
      </p:sp>
    </p:spTree>
    <p:extLst>
      <p:ext uri="{BB962C8B-B14F-4D97-AF65-F5344CB8AC3E}">
        <p14:creationId xmlns:p14="http://schemas.microsoft.com/office/powerpoint/2010/main" val="2106716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smtClean="0"/>
              <a:t>Es</a:t>
            </a:r>
            <a:r>
              <a:rPr lang="es-EC" baseline="0" dirty="0" smtClean="0"/>
              <a:t> de especial importancia su presencia en esta presentación de un conjunto de métricas de pobreza multidimensional. Pero antes de seguir adelante es importante reflexionar en qué motivo su construcción, reflexionar en por qué es importante que el país tenga una nueva métrica de pobreza. </a:t>
            </a:r>
          </a:p>
          <a:p>
            <a:r>
              <a:rPr lang="es-EC" baseline="0" dirty="0" smtClean="0"/>
              <a:t>Conceptualmente la pobreza define un estado de carencias </a:t>
            </a:r>
          </a:p>
          <a:p>
            <a:r>
              <a:rPr lang="es-EC" baseline="0" dirty="0" smtClean="0"/>
              <a:t>Esto olvida que los recursos monetarios son un medio</a:t>
            </a:r>
            <a:endParaRPr lang="es-EC" dirty="0"/>
          </a:p>
        </p:txBody>
      </p:sp>
      <p:sp>
        <p:nvSpPr>
          <p:cNvPr id="4" name="Marcador de número de diapositiva 3"/>
          <p:cNvSpPr>
            <a:spLocks noGrp="1"/>
          </p:cNvSpPr>
          <p:nvPr>
            <p:ph type="sldNum" sz="quarter" idx="10"/>
          </p:nvPr>
        </p:nvSpPr>
        <p:spPr/>
        <p:txBody>
          <a:bodyPr/>
          <a:lstStyle/>
          <a:p>
            <a:fld id="{EEB4B7AF-77D8-44FB-985C-64F5A9317721}" type="slidenum">
              <a:rPr lang="es-EC" smtClean="0"/>
              <a:pPr/>
              <a:t>2</a:t>
            </a:fld>
            <a:endParaRPr lang="es-EC"/>
          </a:p>
        </p:txBody>
      </p:sp>
    </p:spTree>
    <p:extLst>
      <p:ext uri="{BB962C8B-B14F-4D97-AF65-F5344CB8AC3E}">
        <p14:creationId xmlns:p14="http://schemas.microsoft.com/office/powerpoint/2010/main" val="15969672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10"/>
          </p:nvPr>
        </p:nvSpPr>
        <p:spPr/>
        <p:txBody>
          <a:bodyPr/>
          <a:lstStyle/>
          <a:p>
            <a:fld id="{EEB4B7AF-77D8-44FB-985C-64F5A9317721}" type="slidenum">
              <a:rPr lang="es-EC" smtClean="0"/>
              <a:pPr/>
              <a:t>3</a:t>
            </a:fld>
            <a:endParaRPr lang="es-EC"/>
          </a:p>
        </p:txBody>
      </p:sp>
    </p:spTree>
    <p:extLst>
      <p:ext uri="{BB962C8B-B14F-4D97-AF65-F5344CB8AC3E}">
        <p14:creationId xmlns:p14="http://schemas.microsoft.com/office/powerpoint/2010/main" val="1927927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10"/>
          </p:nvPr>
        </p:nvSpPr>
        <p:spPr/>
        <p:txBody>
          <a:bodyPr/>
          <a:lstStyle/>
          <a:p>
            <a:fld id="{EEB4B7AF-77D8-44FB-985C-64F5A9317721}" type="slidenum">
              <a:rPr lang="es-EC" smtClean="0"/>
              <a:pPr/>
              <a:t>6</a:t>
            </a:fld>
            <a:endParaRPr lang="es-EC"/>
          </a:p>
        </p:txBody>
      </p:sp>
    </p:spTree>
    <p:extLst>
      <p:ext uri="{BB962C8B-B14F-4D97-AF65-F5344CB8AC3E}">
        <p14:creationId xmlns:p14="http://schemas.microsoft.com/office/powerpoint/2010/main" val="16769973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10"/>
          </p:nvPr>
        </p:nvSpPr>
        <p:spPr/>
        <p:txBody>
          <a:bodyPr/>
          <a:lstStyle/>
          <a:p>
            <a:fld id="{EEB4B7AF-77D8-44FB-985C-64F5A9317721}" type="slidenum">
              <a:rPr lang="es-EC" smtClean="0"/>
              <a:pPr/>
              <a:t>7</a:t>
            </a:fld>
            <a:endParaRPr lang="es-EC"/>
          </a:p>
        </p:txBody>
      </p:sp>
    </p:spTree>
    <p:extLst>
      <p:ext uri="{BB962C8B-B14F-4D97-AF65-F5344CB8AC3E}">
        <p14:creationId xmlns:p14="http://schemas.microsoft.com/office/powerpoint/2010/main" val="547935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10"/>
          </p:nvPr>
        </p:nvSpPr>
        <p:spPr/>
        <p:txBody>
          <a:bodyPr/>
          <a:lstStyle/>
          <a:p>
            <a:fld id="{EEB4B7AF-77D8-44FB-985C-64F5A9317721}" type="slidenum">
              <a:rPr lang="es-EC" smtClean="0"/>
              <a:pPr/>
              <a:t>12</a:t>
            </a:fld>
            <a:endParaRPr lang="es-EC"/>
          </a:p>
        </p:txBody>
      </p:sp>
    </p:spTree>
    <p:extLst>
      <p:ext uri="{BB962C8B-B14F-4D97-AF65-F5344CB8AC3E}">
        <p14:creationId xmlns:p14="http://schemas.microsoft.com/office/powerpoint/2010/main" val="4042888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10"/>
          </p:nvPr>
        </p:nvSpPr>
        <p:spPr/>
        <p:txBody>
          <a:bodyPr/>
          <a:lstStyle/>
          <a:p>
            <a:fld id="{EEB4B7AF-77D8-44FB-985C-64F5A9317721}" type="slidenum">
              <a:rPr lang="es-EC" smtClean="0"/>
              <a:pPr/>
              <a:t>13</a:t>
            </a:fld>
            <a:endParaRPr lang="es-EC"/>
          </a:p>
        </p:txBody>
      </p:sp>
    </p:spTree>
    <p:extLst>
      <p:ext uri="{BB962C8B-B14F-4D97-AF65-F5344CB8AC3E}">
        <p14:creationId xmlns:p14="http://schemas.microsoft.com/office/powerpoint/2010/main" val="1677279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10"/>
          </p:nvPr>
        </p:nvSpPr>
        <p:spPr/>
        <p:txBody>
          <a:bodyPr/>
          <a:lstStyle/>
          <a:p>
            <a:fld id="{EEB4B7AF-77D8-44FB-985C-64F5A9317721}" type="slidenum">
              <a:rPr lang="es-EC" smtClean="0"/>
              <a:pPr/>
              <a:t>14</a:t>
            </a:fld>
            <a:endParaRPr lang="es-EC"/>
          </a:p>
        </p:txBody>
      </p:sp>
    </p:spTree>
    <p:extLst>
      <p:ext uri="{BB962C8B-B14F-4D97-AF65-F5344CB8AC3E}">
        <p14:creationId xmlns:p14="http://schemas.microsoft.com/office/powerpoint/2010/main" val="3012048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C"/>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C"/>
          </a:p>
        </p:txBody>
      </p:sp>
      <p:sp>
        <p:nvSpPr>
          <p:cNvPr id="4" name="3 Marcador de fecha"/>
          <p:cNvSpPr>
            <a:spLocks noGrp="1"/>
          </p:cNvSpPr>
          <p:nvPr>
            <p:ph type="dt" sz="half" idx="10"/>
          </p:nvPr>
        </p:nvSpPr>
        <p:spPr/>
        <p:txBody>
          <a:bodyPr/>
          <a:lstStyle/>
          <a:p>
            <a:fld id="{E0068AAA-EE98-45B6-832E-FB456574AF62}" type="datetimeFigureOut">
              <a:rPr lang="es-EC" smtClean="0"/>
              <a:pPr/>
              <a:t>10/02/2016</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874CEB23-FE74-4C0F-8BA4-5508173848DA}" type="slidenum">
              <a:rPr lang="es-EC" smtClean="0"/>
              <a:pPr/>
              <a:t>‹Nº›</a:t>
            </a:fld>
            <a:endParaRPr lang="es-EC"/>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C"/>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fecha"/>
          <p:cNvSpPr>
            <a:spLocks noGrp="1"/>
          </p:cNvSpPr>
          <p:nvPr>
            <p:ph type="dt" sz="half" idx="10"/>
          </p:nvPr>
        </p:nvSpPr>
        <p:spPr/>
        <p:txBody>
          <a:bodyPr/>
          <a:lstStyle/>
          <a:p>
            <a:fld id="{E0068AAA-EE98-45B6-832E-FB456574AF62}" type="datetimeFigureOut">
              <a:rPr lang="es-EC" smtClean="0"/>
              <a:pPr/>
              <a:t>10/02/2016</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874CEB23-FE74-4C0F-8BA4-5508173848DA}" type="slidenum">
              <a:rPr lang="es-EC" smtClean="0"/>
              <a:pPr/>
              <a:t>‹Nº›</a:t>
            </a:fld>
            <a:endParaRPr lang="es-EC"/>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C"/>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E0068AAA-EE98-45B6-832E-FB456574AF62}" type="datetimeFigureOut">
              <a:rPr lang="es-EC" smtClean="0"/>
              <a:pPr/>
              <a:t>10/02/2016</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874CEB23-FE74-4C0F-8BA4-5508173848DA}" type="slidenum">
              <a:rPr lang="es-EC" smtClean="0"/>
              <a:pPr/>
              <a:t>‹Nº›</a:t>
            </a:fld>
            <a:endParaRPr lang="es-EC"/>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C"/>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5" name="4 Marcador de fecha"/>
          <p:cNvSpPr>
            <a:spLocks noGrp="1"/>
          </p:cNvSpPr>
          <p:nvPr>
            <p:ph type="dt" sz="half" idx="10"/>
          </p:nvPr>
        </p:nvSpPr>
        <p:spPr/>
        <p:txBody>
          <a:bodyPr/>
          <a:lstStyle/>
          <a:p>
            <a:fld id="{E0068AAA-EE98-45B6-832E-FB456574AF62}" type="datetimeFigureOut">
              <a:rPr lang="es-EC" smtClean="0"/>
              <a:pPr/>
              <a:t>10/02/2016</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p:txBody>
          <a:bodyPr/>
          <a:lstStyle/>
          <a:p>
            <a:fld id="{874CEB23-FE74-4C0F-8BA4-5508173848DA}" type="slidenum">
              <a:rPr lang="es-EC" smtClean="0"/>
              <a:pPr/>
              <a:t>‹Nº›</a:t>
            </a:fld>
            <a:endParaRPr lang="es-EC"/>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C"/>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7" name="6 Marcador de fecha"/>
          <p:cNvSpPr>
            <a:spLocks noGrp="1"/>
          </p:cNvSpPr>
          <p:nvPr>
            <p:ph type="dt" sz="half" idx="10"/>
          </p:nvPr>
        </p:nvSpPr>
        <p:spPr/>
        <p:txBody>
          <a:bodyPr/>
          <a:lstStyle/>
          <a:p>
            <a:fld id="{E0068AAA-EE98-45B6-832E-FB456574AF62}" type="datetimeFigureOut">
              <a:rPr lang="es-EC" smtClean="0"/>
              <a:pPr/>
              <a:t>10/02/2016</a:t>
            </a:fld>
            <a:endParaRPr lang="es-EC"/>
          </a:p>
        </p:txBody>
      </p:sp>
      <p:sp>
        <p:nvSpPr>
          <p:cNvPr id="8" name="7 Marcador de pie de página"/>
          <p:cNvSpPr>
            <a:spLocks noGrp="1"/>
          </p:cNvSpPr>
          <p:nvPr>
            <p:ph type="ftr" sz="quarter" idx="11"/>
          </p:nvPr>
        </p:nvSpPr>
        <p:spPr/>
        <p:txBody>
          <a:bodyPr/>
          <a:lstStyle/>
          <a:p>
            <a:endParaRPr lang="es-EC"/>
          </a:p>
        </p:txBody>
      </p:sp>
      <p:sp>
        <p:nvSpPr>
          <p:cNvPr id="9" name="8 Marcador de número de diapositiva"/>
          <p:cNvSpPr>
            <a:spLocks noGrp="1"/>
          </p:cNvSpPr>
          <p:nvPr>
            <p:ph type="sldNum" sz="quarter" idx="12"/>
          </p:nvPr>
        </p:nvSpPr>
        <p:spPr/>
        <p:txBody>
          <a:bodyPr/>
          <a:lstStyle/>
          <a:p>
            <a:fld id="{874CEB23-FE74-4C0F-8BA4-5508173848DA}" type="slidenum">
              <a:rPr lang="es-EC" smtClean="0"/>
              <a:pPr/>
              <a:t>‹Nº›</a:t>
            </a:fld>
            <a:endParaRPr lang="es-EC"/>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C"/>
          </a:p>
        </p:txBody>
      </p:sp>
      <p:sp>
        <p:nvSpPr>
          <p:cNvPr id="3" name="2 Marcador de fecha"/>
          <p:cNvSpPr>
            <a:spLocks noGrp="1"/>
          </p:cNvSpPr>
          <p:nvPr>
            <p:ph type="dt" sz="half" idx="10"/>
          </p:nvPr>
        </p:nvSpPr>
        <p:spPr/>
        <p:txBody>
          <a:bodyPr/>
          <a:lstStyle/>
          <a:p>
            <a:fld id="{E0068AAA-EE98-45B6-832E-FB456574AF62}" type="datetimeFigureOut">
              <a:rPr lang="es-EC" smtClean="0"/>
              <a:pPr/>
              <a:t>10/02/2016</a:t>
            </a:fld>
            <a:endParaRPr lang="es-EC"/>
          </a:p>
        </p:txBody>
      </p:sp>
      <p:sp>
        <p:nvSpPr>
          <p:cNvPr id="4" name="3 Marcador de pie de página"/>
          <p:cNvSpPr>
            <a:spLocks noGrp="1"/>
          </p:cNvSpPr>
          <p:nvPr>
            <p:ph type="ftr" sz="quarter" idx="11"/>
          </p:nvPr>
        </p:nvSpPr>
        <p:spPr/>
        <p:txBody>
          <a:bodyPr/>
          <a:lstStyle/>
          <a:p>
            <a:endParaRPr lang="es-EC"/>
          </a:p>
        </p:txBody>
      </p:sp>
      <p:sp>
        <p:nvSpPr>
          <p:cNvPr id="5" name="4 Marcador de número de diapositiva"/>
          <p:cNvSpPr>
            <a:spLocks noGrp="1"/>
          </p:cNvSpPr>
          <p:nvPr>
            <p:ph type="sldNum" sz="quarter" idx="12"/>
          </p:nvPr>
        </p:nvSpPr>
        <p:spPr/>
        <p:txBody>
          <a:bodyPr/>
          <a:lstStyle/>
          <a:p>
            <a:fld id="{874CEB23-FE74-4C0F-8BA4-5508173848DA}" type="slidenum">
              <a:rPr lang="es-EC" smtClean="0"/>
              <a:pPr/>
              <a:t>‹Nº›</a:t>
            </a:fld>
            <a:endParaRPr lang="es-EC"/>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0068AAA-EE98-45B6-832E-FB456574AF62}" type="datetimeFigureOut">
              <a:rPr lang="es-EC" smtClean="0"/>
              <a:pPr/>
              <a:t>10/02/2016</a:t>
            </a:fld>
            <a:endParaRPr lang="es-EC"/>
          </a:p>
        </p:txBody>
      </p:sp>
      <p:sp>
        <p:nvSpPr>
          <p:cNvPr id="3" name="2 Marcador de pie de página"/>
          <p:cNvSpPr>
            <a:spLocks noGrp="1"/>
          </p:cNvSpPr>
          <p:nvPr>
            <p:ph type="ftr" sz="quarter" idx="11"/>
          </p:nvPr>
        </p:nvSpPr>
        <p:spPr/>
        <p:txBody>
          <a:bodyPr/>
          <a:lstStyle/>
          <a:p>
            <a:endParaRPr lang="es-EC"/>
          </a:p>
        </p:txBody>
      </p:sp>
      <p:sp>
        <p:nvSpPr>
          <p:cNvPr id="4" name="3 Marcador de número de diapositiva"/>
          <p:cNvSpPr>
            <a:spLocks noGrp="1"/>
          </p:cNvSpPr>
          <p:nvPr>
            <p:ph type="sldNum" sz="quarter" idx="12"/>
          </p:nvPr>
        </p:nvSpPr>
        <p:spPr/>
        <p:txBody>
          <a:bodyPr/>
          <a:lstStyle/>
          <a:p>
            <a:fld id="{874CEB23-FE74-4C0F-8BA4-5508173848DA}" type="slidenum">
              <a:rPr lang="es-EC" smtClean="0"/>
              <a:pPr/>
              <a:t>‹Nº›</a:t>
            </a:fld>
            <a:endParaRPr lang="es-EC"/>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C"/>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E0068AAA-EE98-45B6-832E-FB456574AF62}" type="datetimeFigureOut">
              <a:rPr lang="es-EC" smtClean="0"/>
              <a:pPr/>
              <a:t>10/02/2016</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p:txBody>
          <a:bodyPr/>
          <a:lstStyle/>
          <a:p>
            <a:fld id="{874CEB23-FE74-4C0F-8BA4-5508173848DA}" type="slidenum">
              <a:rPr lang="es-EC" smtClean="0"/>
              <a:pPr/>
              <a:t>‹Nº›</a:t>
            </a:fld>
            <a:endParaRPr lang="es-EC"/>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C"/>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E0068AAA-EE98-45B6-832E-FB456574AF62}" type="datetimeFigureOut">
              <a:rPr lang="es-EC" smtClean="0"/>
              <a:pPr/>
              <a:t>10/02/2016</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p:txBody>
          <a:bodyPr/>
          <a:lstStyle/>
          <a:p>
            <a:fld id="{874CEB23-FE74-4C0F-8BA4-5508173848DA}" type="slidenum">
              <a:rPr lang="es-EC" smtClean="0"/>
              <a:pPr/>
              <a:t>‹Nº›</a:t>
            </a:fld>
            <a:endParaRPr lang="es-EC"/>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C"/>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fecha"/>
          <p:cNvSpPr>
            <a:spLocks noGrp="1"/>
          </p:cNvSpPr>
          <p:nvPr>
            <p:ph type="dt" sz="half" idx="10"/>
          </p:nvPr>
        </p:nvSpPr>
        <p:spPr/>
        <p:txBody>
          <a:bodyPr/>
          <a:lstStyle/>
          <a:p>
            <a:fld id="{E0068AAA-EE98-45B6-832E-FB456574AF62}" type="datetimeFigureOut">
              <a:rPr lang="es-EC" smtClean="0"/>
              <a:pPr/>
              <a:t>10/02/2016</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874CEB23-FE74-4C0F-8BA4-5508173848DA}" type="slidenum">
              <a:rPr lang="es-EC" smtClean="0"/>
              <a:pPr/>
              <a:t>‹Nº›</a:t>
            </a:fld>
            <a:endParaRPr lang="es-EC"/>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C"/>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fecha"/>
          <p:cNvSpPr>
            <a:spLocks noGrp="1"/>
          </p:cNvSpPr>
          <p:nvPr>
            <p:ph type="dt" sz="half" idx="10"/>
          </p:nvPr>
        </p:nvSpPr>
        <p:spPr/>
        <p:txBody>
          <a:bodyPr/>
          <a:lstStyle/>
          <a:p>
            <a:fld id="{E0068AAA-EE98-45B6-832E-FB456574AF62}" type="datetimeFigureOut">
              <a:rPr lang="es-EC" smtClean="0"/>
              <a:pPr/>
              <a:t>10/02/2016</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874CEB23-FE74-4C0F-8BA4-5508173848DA}" type="slidenum">
              <a:rPr lang="es-EC" smtClean="0"/>
              <a:pPr/>
              <a:t>‹Nº›</a:t>
            </a:fld>
            <a:endParaRPr lang="es-EC"/>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C"/>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068AAA-EE98-45B6-832E-FB456574AF62}" type="datetimeFigureOut">
              <a:rPr lang="es-EC" smtClean="0"/>
              <a:pPr/>
              <a:t>10/02/2016</a:t>
            </a:fld>
            <a:endParaRPr lang="es-EC"/>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4CEB23-FE74-4C0F-8BA4-5508173848DA}" type="slidenum">
              <a:rPr lang="es-EC" smtClean="0"/>
              <a:pPr/>
              <a:t>‹Nº›</a:t>
            </a:fld>
            <a:endParaRPr lang="es-EC"/>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EC"/>
          </a:p>
        </p:txBody>
      </p:sp>
      <p:sp>
        <p:nvSpPr>
          <p:cNvPr id="3" name="2 Subtítulo"/>
          <p:cNvSpPr>
            <a:spLocks noGrp="1"/>
          </p:cNvSpPr>
          <p:nvPr>
            <p:ph type="subTitle" idx="1"/>
          </p:nvPr>
        </p:nvSpPr>
        <p:spPr/>
        <p:txBody>
          <a:bodyPr/>
          <a:lstStyle/>
          <a:p>
            <a:endParaRPr lang="es-EC"/>
          </a:p>
        </p:txBody>
      </p:sp>
      <p:pic>
        <p:nvPicPr>
          <p:cNvPr id="1026" name="Picture 2" descr="C:\Users\xavila\Desktop\presetnacion\01.jpg"/>
          <p:cNvPicPr>
            <a:picLocks noChangeAspect="1" noChangeArrowheads="1"/>
          </p:cNvPicPr>
          <p:nvPr/>
        </p:nvPicPr>
        <p:blipFill>
          <a:blip r:embed="rId2" cstate="print"/>
          <a:srcRect/>
          <a:stretch>
            <a:fillRect/>
          </a:stretch>
        </p:blipFill>
        <p:spPr bwMode="auto">
          <a:xfrm>
            <a:off x="0" y="-2"/>
            <a:ext cx="9144000" cy="6858001"/>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C"/>
          </a:p>
        </p:txBody>
      </p:sp>
      <p:sp>
        <p:nvSpPr>
          <p:cNvPr id="3" name="2 Marcador de contenido"/>
          <p:cNvSpPr>
            <a:spLocks noGrp="1"/>
          </p:cNvSpPr>
          <p:nvPr>
            <p:ph idx="1"/>
          </p:nvPr>
        </p:nvSpPr>
        <p:spPr/>
        <p:txBody>
          <a:bodyPr/>
          <a:lstStyle/>
          <a:p>
            <a:endParaRPr lang="es-EC"/>
          </a:p>
        </p:txBody>
      </p:sp>
      <p:pic>
        <p:nvPicPr>
          <p:cNvPr id="1026" name="Picture 2" descr="C:\Users\xavila\Desktop\OIUYT.jpg"/>
          <p:cNvPicPr>
            <a:picLocks noChangeAspect="1" noChangeArrowheads="1"/>
          </p:cNvPicPr>
          <p:nvPr/>
        </p:nvPicPr>
        <p:blipFill>
          <a:blip r:embed="rId3" cstate="print"/>
          <a:srcRect/>
          <a:stretch>
            <a:fillRect/>
          </a:stretch>
        </p:blipFill>
        <p:spPr bwMode="auto">
          <a:xfrm>
            <a:off x="-1143000" y="0"/>
            <a:ext cx="10287000" cy="6858000"/>
          </a:xfrm>
          <a:prstGeom prst="rect">
            <a:avLst/>
          </a:prstGeom>
          <a:noFill/>
        </p:spPr>
      </p:pic>
      <p:sp>
        <p:nvSpPr>
          <p:cNvPr id="5" name="4 CuadroTexto"/>
          <p:cNvSpPr txBox="1"/>
          <p:nvPr/>
        </p:nvSpPr>
        <p:spPr>
          <a:xfrm>
            <a:off x="323528" y="2719948"/>
            <a:ext cx="4824536" cy="4093428"/>
          </a:xfrm>
          <a:prstGeom prst="rect">
            <a:avLst/>
          </a:prstGeom>
          <a:noFill/>
        </p:spPr>
        <p:txBody>
          <a:bodyPr wrap="square" rtlCol="0">
            <a:spAutoFit/>
          </a:bodyPr>
          <a:lstStyle/>
          <a:p>
            <a:r>
              <a:rPr lang="es-EC" sz="1600" dirty="0" smtClean="0">
                <a:solidFill>
                  <a:schemeClr val="tx2">
                    <a:lumMod val="60000"/>
                    <a:lumOff val="40000"/>
                  </a:schemeClr>
                </a:solidFill>
                <a:latin typeface="Arial" pitchFamily="34" charset="0"/>
                <a:cs typeface="Arial" pitchFamily="34" charset="0"/>
              </a:rPr>
              <a:t>•       Actualmente tenemos una ruptura entre el concepto y la métrica.</a:t>
            </a:r>
          </a:p>
          <a:p>
            <a:endParaRPr lang="es-EC" sz="1600" dirty="0" smtClean="0">
              <a:solidFill>
                <a:schemeClr val="tx2">
                  <a:lumMod val="60000"/>
                  <a:lumOff val="40000"/>
                </a:schemeClr>
              </a:solidFill>
              <a:latin typeface="Arial" pitchFamily="34" charset="0"/>
              <a:cs typeface="Arial" pitchFamily="34" charset="0"/>
            </a:endParaRPr>
          </a:p>
          <a:p>
            <a:r>
              <a:rPr lang="es-EC" sz="1600" dirty="0" smtClean="0">
                <a:solidFill>
                  <a:schemeClr val="tx2">
                    <a:lumMod val="60000"/>
                    <a:lumOff val="40000"/>
                  </a:schemeClr>
                </a:solidFill>
                <a:latin typeface="Arial" pitchFamily="34" charset="0"/>
                <a:cs typeface="Arial" pitchFamily="34" charset="0"/>
              </a:rPr>
              <a:t>•       La pobreza tiene varias caras pero la medimos únicamente, a través de la pobreza monetaria.</a:t>
            </a:r>
          </a:p>
          <a:p>
            <a:endParaRPr lang="es-EC" sz="1600" dirty="0" smtClean="0">
              <a:solidFill>
                <a:schemeClr val="tx2">
                  <a:lumMod val="60000"/>
                  <a:lumOff val="40000"/>
                </a:schemeClr>
              </a:solidFill>
              <a:latin typeface="Arial" pitchFamily="34" charset="0"/>
              <a:cs typeface="Arial" pitchFamily="34" charset="0"/>
            </a:endParaRPr>
          </a:p>
          <a:p>
            <a:r>
              <a:rPr lang="es-EC" sz="1600" dirty="0" smtClean="0">
                <a:solidFill>
                  <a:schemeClr val="tx2">
                    <a:lumMod val="60000"/>
                    <a:lumOff val="40000"/>
                  </a:schemeClr>
                </a:solidFill>
                <a:latin typeface="Arial" pitchFamily="34" charset="0"/>
                <a:cs typeface="Arial" pitchFamily="34" charset="0"/>
              </a:rPr>
              <a:t>•       La pobreza monetaria mide privación de medios, no la privación de capacidades o del goce de derechos.</a:t>
            </a:r>
          </a:p>
          <a:p>
            <a:endParaRPr lang="es-EC" sz="1600" dirty="0" smtClean="0">
              <a:solidFill>
                <a:schemeClr val="tx2">
                  <a:lumMod val="60000"/>
                  <a:lumOff val="40000"/>
                </a:schemeClr>
              </a:solidFill>
              <a:latin typeface="Arial" pitchFamily="34" charset="0"/>
              <a:cs typeface="Arial" pitchFamily="34" charset="0"/>
            </a:endParaRPr>
          </a:p>
          <a:p>
            <a:r>
              <a:rPr lang="es-EC" sz="1600" dirty="0" smtClean="0">
                <a:solidFill>
                  <a:schemeClr val="tx2">
                    <a:lumMod val="60000"/>
                    <a:lumOff val="40000"/>
                  </a:schemeClr>
                </a:solidFill>
                <a:latin typeface="Arial" pitchFamily="34" charset="0"/>
                <a:cs typeface="Arial" pitchFamily="34" charset="0"/>
              </a:rPr>
              <a:t>•       Se necesitan medidas que la describan en todas sus dimensiones y que sirvan para el diseño y la evaluación de políticas públicas. </a:t>
            </a:r>
          </a:p>
          <a:p>
            <a:r>
              <a:rPr lang="es-EC" sz="1600" dirty="0" smtClean="0">
                <a:solidFill>
                  <a:schemeClr val="accent1">
                    <a:lumMod val="50000"/>
                  </a:schemeClr>
                </a:solidFill>
                <a:latin typeface="Arial" pitchFamily="34" charset="0"/>
                <a:cs typeface="Arial" pitchFamily="34" charset="0"/>
              </a:rPr>
              <a:t> </a:t>
            </a:r>
          </a:p>
          <a:p>
            <a:endParaRPr lang="es-EC" sz="1600" dirty="0">
              <a:solidFill>
                <a:schemeClr val="accent1">
                  <a:lumMod val="50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C"/>
          </a:p>
        </p:txBody>
      </p:sp>
      <p:sp>
        <p:nvSpPr>
          <p:cNvPr id="3" name="2 Marcador de contenido"/>
          <p:cNvSpPr>
            <a:spLocks noGrp="1"/>
          </p:cNvSpPr>
          <p:nvPr>
            <p:ph idx="1"/>
          </p:nvPr>
        </p:nvSpPr>
        <p:spPr/>
        <p:txBody>
          <a:bodyPr/>
          <a:lstStyle/>
          <a:p>
            <a:endParaRPr lang="es-EC"/>
          </a:p>
        </p:txBody>
      </p:sp>
      <p:pic>
        <p:nvPicPr>
          <p:cNvPr id="2050" name="Picture 2" descr="C:\Users\xavila\Desktop\presetnacion\presetnacion 03\02.jpg"/>
          <p:cNvPicPr>
            <a:picLocks noChangeAspect="1" noChangeArrowheads="1"/>
          </p:cNvPicPr>
          <p:nvPr/>
        </p:nvPicPr>
        <p:blipFill>
          <a:blip r:embed="rId3" cstate="print"/>
          <a:srcRect/>
          <a:stretch>
            <a:fillRect/>
          </a:stretch>
        </p:blipFill>
        <p:spPr bwMode="auto">
          <a:xfrm>
            <a:off x="0" y="0"/>
            <a:ext cx="9144000" cy="6858001"/>
          </a:xfrm>
          <a:prstGeom prst="rect">
            <a:avLst/>
          </a:prstGeom>
          <a:noFill/>
        </p:spPr>
      </p:pic>
      <p:sp>
        <p:nvSpPr>
          <p:cNvPr id="5" name="4 CuadroTexto"/>
          <p:cNvSpPr txBox="1"/>
          <p:nvPr/>
        </p:nvSpPr>
        <p:spPr>
          <a:xfrm>
            <a:off x="2195736" y="1052736"/>
            <a:ext cx="6768752" cy="400110"/>
          </a:xfrm>
          <a:prstGeom prst="rect">
            <a:avLst/>
          </a:prstGeom>
          <a:noFill/>
        </p:spPr>
        <p:txBody>
          <a:bodyPr wrap="square" rtlCol="0">
            <a:spAutoFit/>
          </a:bodyPr>
          <a:lstStyle/>
          <a:p>
            <a:pPr algn="r"/>
            <a:r>
              <a:rPr lang="es-EC" sz="2000" b="1" dirty="0" smtClean="0">
                <a:solidFill>
                  <a:schemeClr val="tx2"/>
                </a:solidFill>
                <a:latin typeface="Arial" pitchFamily="34" charset="0"/>
                <a:cs typeface="Arial" pitchFamily="34" charset="0"/>
              </a:rPr>
              <a:t>¿Cómo entendemos la Pobreza Multidimensional?</a:t>
            </a:r>
            <a:endParaRPr lang="es-EC" sz="2000" b="1" dirty="0">
              <a:solidFill>
                <a:schemeClr val="tx2"/>
              </a:solidFill>
              <a:latin typeface="Arial" pitchFamily="34" charset="0"/>
              <a:cs typeface="Arial" pitchFamily="34" charset="0"/>
            </a:endParaRPr>
          </a:p>
        </p:txBody>
      </p:sp>
      <p:sp>
        <p:nvSpPr>
          <p:cNvPr id="6" name="5 Rectángulo"/>
          <p:cNvSpPr/>
          <p:nvPr/>
        </p:nvSpPr>
        <p:spPr>
          <a:xfrm>
            <a:off x="1187624" y="1630541"/>
            <a:ext cx="2016224" cy="646331"/>
          </a:xfrm>
          <a:prstGeom prst="rect">
            <a:avLst/>
          </a:prstGeom>
        </p:spPr>
        <p:txBody>
          <a:bodyPr wrap="square">
            <a:spAutoFit/>
          </a:bodyPr>
          <a:lstStyle/>
          <a:p>
            <a:pPr algn="ctr"/>
            <a:r>
              <a:rPr lang="es-EC" dirty="0" smtClean="0">
                <a:solidFill>
                  <a:schemeClr val="bg1"/>
                </a:solidFill>
              </a:rPr>
              <a:t>Derechos </a:t>
            </a:r>
          </a:p>
          <a:p>
            <a:pPr algn="ctr"/>
            <a:r>
              <a:rPr lang="es-EC" dirty="0" smtClean="0">
                <a:solidFill>
                  <a:schemeClr val="bg1"/>
                </a:solidFill>
              </a:rPr>
              <a:t>del Buen Vivir</a:t>
            </a:r>
            <a:endParaRPr lang="es-EC" dirty="0">
              <a:solidFill>
                <a:schemeClr val="bg1"/>
              </a:solidFill>
            </a:endParaRPr>
          </a:p>
        </p:txBody>
      </p:sp>
      <p:sp>
        <p:nvSpPr>
          <p:cNvPr id="7" name="6 Rectángulo"/>
          <p:cNvSpPr/>
          <p:nvPr/>
        </p:nvSpPr>
        <p:spPr>
          <a:xfrm>
            <a:off x="4211960" y="3573016"/>
            <a:ext cx="1512168" cy="738664"/>
          </a:xfrm>
          <a:prstGeom prst="rect">
            <a:avLst/>
          </a:prstGeom>
        </p:spPr>
        <p:txBody>
          <a:bodyPr wrap="square">
            <a:spAutoFit/>
          </a:bodyPr>
          <a:lstStyle/>
          <a:p>
            <a:pPr algn="ctr"/>
            <a:r>
              <a:rPr lang="es-EC" sz="1400" b="1" dirty="0" smtClean="0">
                <a:solidFill>
                  <a:schemeClr val="tx2"/>
                </a:solidFill>
              </a:rPr>
              <a:t>Dimensiones</a:t>
            </a:r>
            <a:r>
              <a:rPr lang="es-EC" dirty="0" smtClean="0">
                <a:solidFill>
                  <a:schemeClr val="tx2"/>
                </a:solidFill>
              </a:rPr>
              <a:t> </a:t>
            </a:r>
          </a:p>
          <a:p>
            <a:pPr algn="ctr"/>
            <a:r>
              <a:rPr lang="es-EC" sz="2400" dirty="0" smtClean="0">
                <a:solidFill>
                  <a:schemeClr val="tx2"/>
                </a:solidFill>
              </a:rPr>
              <a:t>IPM</a:t>
            </a:r>
            <a:endParaRPr lang="es-EC" sz="2400" dirty="0">
              <a:solidFill>
                <a:schemeClr val="tx2"/>
              </a:solidFill>
            </a:endParaRPr>
          </a:p>
        </p:txBody>
      </p:sp>
      <p:sp>
        <p:nvSpPr>
          <p:cNvPr id="9" name="8 Rectángulo"/>
          <p:cNvSpPr/>
          <p:nvPr/>
        </p:nvSpPr>
        <p:spPr>
          <a:xfrm>
            <a:off x="6804248" y="2132856"/>
            <a:ext cx="1140056" cy="338554"/>
          </a:xfrm>
          <a:prstGeom prst="rect">
            <a:avLst/>
          </a:prstGeom>
        </p:spPr>
        <p:txBody>
          <a:bodyPr wrap="none">
            <a:spAutoFit/>
          </a:bodyPr>
          <a:lstStyle/>
          <a:p>
            <a:r>
              <a:rPr lang="es-EC" sz="1600" dirty="0" smtClean="0">
                <a:solidFill>
                  <a:schemeClr val="bg1"/>
                </a:solidFill>
                <a:latin typeface="Arial" pitchFamily="34" charset="0"/>
                <a:cs typeface="Arial" pitchFamily="34" charset="0"/>
              </a:rPr>
              <a:t>Educación</a:t>
            </a:r>
            <a:endParaRPr lang="es-EC" sz="1600" dirty="0">
              <a:solidFill>
                <a:schemeClr val="bg1"/>
              </a:solidFill>
              <a:latin typeface="Arial" pitchFamily="34" charset="0"/>
              <a:cs typeface="Arial" pitchFamily="34" charset="0"/>
            </a:endParaRPr>
          </a:p>
        </p:txBody>
      </p:sp>
      <p:sp>
        <p:nvSpPr>
          <p:cNvPr id="10" name="9 Rectángulo"/>
          <p:cNvSpPr/>
          <p:nvPr/>
        </p:nvSpPr>
        <p:spPr>
          <a:xfrm>
            <a:off x="6444208" y="3140968"/>
            <a:ext cx="1726730" cy="584775"/>
          </a:xfrm>
          <a:prstGeom prst="rect">
            <a:avLst/>
          </a:prstGeom>
        </p:spPr>
        <p:txBody>
          <a:bodyPr wrap="square">
            <a:spAutoFit/>
          </a:bodyPr>
          <a:lstStyle/>
          <a:p>
            <a:pPr algn="ctr"/>
            <a:r>
              <a:rPr lang="es-EC" sz="1600" dirty="0" smtClean="0">
                <a:solidFill>
                  <a:schemeClr val="bg1"/>
                </a:solidFill>
                <a:latin typeface="Arial" pitchFamily="34" charset="0"/>
                <a:cs typeface="Arial" pitchFamily="34" charset="0"/>
              </a:rPr>
              <a:t>Trabajo y seguridad social</a:t>
            </a:r>
            <a:endParaRPr lang="es-EC" sz="1600" dirty="0">
              <a:solidFill>
                <a:schemeClr val="bg1"/>
              </a:solidFill>
              <a:latin typeface="Arial" pitchFamily="34" charset="0"/>
              <a:cs typeface="Arial" pitchFamily="34" charset="0"/>
            </a:endParaRPr>
          </a:p>
        </p:txBody>
      </p:sp>
      <p:sp>
        <p:nvSpPr>
          <p:cNvPr id="11" name="10 Rectángulo"/>
          <p:cNvSpPr/>
          <p:nvPr/>
        </p:nvSpPr>
        <p:spPr>
          <a:xfrm>
            <a:off x="6660232" y="4221088"/>
            <a:ext cx="1702651" cy="584775"/>
          </a:xfrm>
          <a:prstGeom prst="rect">
            <a:avLst/>
          </a:prstGeom>
        </p:spPr>
        <p:txBody>
          <a:bodyPr wrap="square">
            <a:spAutoFit/>
          </a:bodyPr>
          <a:lstStyle/>
          <a:p>
            <a:r>
              <a:rPr lang="es-EC" sz="1600" dirty="0" smtClean="0">
                <a:solidFill>
                  <a:schemeClr val="bg1"/>
                </a:solidFill>
                <a:latin typeface="Arial" pitchFamily="34" charset="0"/>
                <a:cs typeface="Arial" pitchFamily="34" charset="0"/>
              </a:rPr>
              <a:t>Salud, agua y alimentación</a:t>
            </a:r>
            <a:endParaRPr lang="es-EC" sz="1600" dirty="0">
              <a:solidFill>
                <a:schemeClr val="bg1"/>
              </a:solidFill>
              <a:latin typeface="Arial" pitchFamily="34" charset="0"/>
              <a:cs typeface="Arial" pitchFamily="34" charset="0"/>
            </a:endParaRPr>
          </a:p>
        </p:txBody>
      </p:sp>
      <p:sp>
        <p:nvSpPr>
          <p:cNvPr id="12" name="11 Rectángulo"/>
          <p:cNvSpPr/>
          <p:nvPr/>
        </p:nvSpPr>
        <p:spPr>
          <a:xfrm>
            <a:off x="6444208" y="5445224"/>
            <a:ext cx="1828965" cy="584775"/>
          </a:xfrm>
          <a:prstGeom prst="rect">
            <a:avLst/>
          </a:prstGeom>
        </p:spPr>
        <p:txBody>
          <a:bodyPr wrap="square">
            <a:spAutoFit/>
          </a:bodyPr>
          <a:lstStyle/>
          <a:p>
            <a:r>
              <a:rPr lang="es-EC" sz="1600" dirty="0" smtClean="0">
                <a:solidFill>
                  <a:schemeClr val="bg1"/>
                </a:solidFill>
                <a:latin typeface="Arial" pitchFamily="34" charset="0"/>
                <a:cs typeface="Arial" pitchFamily="34" charset="0"/>
              </a:rPr>
              <a:t>Hábitat, vivienda y ambiente sano</a:t>
            </a:r>
            <a:endParaRPr lang="es-EC" sz="1600"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descr="C:\Users\xavila\Desktop\presetnacion\presetnacion 03\0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4 CuadroTexto"/>
          <p:cNvSpPr txBox="1"/>
          <p:nvPr/>
        </p:nvSpPr>
        <p:spPr>
          <a:xfrm>
            <a:off x="2195736" y="836712"/>
            <a:ext cx="6768752" cy="400110"/>
          </a:xfrm>
          <a:prstGeom prst="rect">
            <a:avLst/>
          </a:prstGeom>
          <a:noFill/>
        </p:spPr>
        <p:txBody>
          <a:bodyPr wrap="square" rtlCol="0">
            <a:spAutoFit/>
          </a:bodyPr>
          <a:lstStyle/>
          <a:p>
            <a:pPr algn="r"/>
            <a:r>
              <a:rPr lang="es-EC" sz="2000" b="1" dirty="0" smtClean="0">
                <a:solidFill>
                  <a:schemeClr val="tx2"/>
                </a:solidFill>
                <a:latin typeface="Arial" pitchFamily="34" charset="0"/>
                <a:cs typeface="Arial" pitchFamily="34" charset="0"/>
              </a:rPr>
              <a:t>¿Cómo vamos a medir la Pobreza Multidimensional?</a:t>
            </a:r>
            <a:endParaRPr lang="es-EC" sz="2000" b="1" dirty="0">
              <a:solidFill>
                <a:schemeClr val="tx2"/>
              </a:solidFill>
              <a:latin typeface="Arial" pitchFamily="34" charset="0"/>
              <a:cs typeface="Arial" pitchFamily="34" charset="0"/>
            </a:endParaRPr>
          </a:p>
        </p:txBody>
      </p:sp>
      <p:sp>
        <p:nvSpPr>
          <p:cNvPr id="6" name="5 Rectángulo"/>
          <p:cNvSpPr/>
          <p:nvPr/>
        </p:nvSpPr>
        <p:spPr>
          <a:xfrm>
            <a:off x="6012160" y="1187460"/>
            <a:ext cx="2775183" cy="369332"/>
          </a:xfrm>
          <a:prstGeom prst="rect">
            <a:avLst/>
          </a:prstGeom>
        </p:spPr>
        <p:txBody>
          <a:bodyPr wrap="none">
            <a:spAutoFit/>
          </a:bodyPr>
          <a:lstStyle/>
          <a:p>
            <a:r>
              <a:rPr lang="es-EC" dirty="0" smtClean="0">
                <a:solidFill>
                  <a:schemeClr val="tx2"/>
                </a:solidFill>
                <a:latin typeface="Arial" pitchFamily="34" charset="0"/>
                <a:cs typeface="Arial" pitchFamily="34" charset="0"/>
              </a:rPr>
              <a:t>A través de 3 indicadores</a:t>
            </a:r>
            <a:endParaRPr lang="es-EC" dirty="0">
              <a:solidFill>
                <a:schemeClr val="tx2"/>
              </a:solidFill>
              <a:latin typeface="Arial" pitchFamily="34" charset="0"/>
              <a:cs typeface="Arial" pitchFamily="34" charset="0"/>
            </a:endParaRPr>
          </a:p>
        </p:txBody>
      </p:sp>
      <p:sp>
        <p:nvSpPr>
          <p:cNvPr id="7" name="6 Rectángulo"/>
          <p:cNvSpPr/>
          <p:nvPr/>
        </p:nvSpPr>
        <p:spPr>
          <a:xfrm>
            <a:off x="1691680" y="1556792"/>
            <a:ext cx="2160240" cy="646331"/>
          </a:xfrm>
          <a:prstGeom prst="rect">
            <a:avLst/>
          </a:prstGeom>
        </p:spPr>
        <p:txBody>
          <a:bodyPr wrap="square">
            <a:spAutoFit/>
          </a:bodyPr>
          <a:lstStyle/>
          <a:p>
            <a:r>
              <a:rPr lang="es-EC" dirty="0" smtClean="0">
                <a:solidFill>
                  <a:schemeClr val="bg1"/>
                </a:solidFill>
                <a:latin typeface="Arial" pitchFamily="34" charset="0"/>
                <a:cs typeface="Arial" pitchFamily="34" charset="0"/>
              </a:rPr>
              <a:t>Tasa de pobreza multidimensional</a:t>
            </a:r>
            <a:endParaRPr lang="es-EC" dirty="0">
              <a:solidFill>
                <a:schemeClr val="bg1"/>
              </a:solidFill>
              <a:latin typeface="Arial" pitchFamily="34" charset="0"/>
              <a:cs typeface="Arial" pitchFamily="34" charset="0"/>
            </a:endParaRPr>
          </a:p>
        </p:txBody>
      </p:sp>
      <p:sp>
        <p:nvSpPr>
          <p:cNvPr id="8" name="7 Rectángulo"/>
          <p:cNvSpPr/>
          <p:nvPr/>
        </p:nvSpPr>
        <p:spPr>
          <a:xfrm>
            <a:off x="1619672" y="2996952"/>
            <a:ext cx="1975417" cy="923330"/>
          </a:xfrm>
          <a:prstGeom prst="rect">
            <a:avLst/>
          </a:prstGeom>
        </p:spPr>
        <p:txBody>
          <a:bodyPr wrap="square">
            <a:spAutoFit/>
          </a:bodyPr>
          <a:lstStyle/>
          <a:p>
            <a:pPr algn="ctr"/>
            <a:r>
              <a:rPr lang="es-EC" dirty="0" smtClean="0">
                <a:solidFill>
                  <a:schemeClr val="bg1"/>
                </a:solidFill>
                <a:latin typeface="Arial" pitchFamily="34" charset="0"/>
                <a:cs typeface="Arial" pitchFamily="34" charset="0"/>
              </a:rPr>
              <a:t>Tasa de pobreza extrema multidimensional</a:t>
            </a:r>
            <a:endParaRPr lang="es-EC" dirty="0">
              <a:solidFill>
                <a:schemeClr val="bg1"/>
              </a:solidFill>
              <a:latin typeface="Arial" pitchFamily="34" charset="0"/>
              <a:cs typeface="Arial" pitchFamily="34" charset="0"/>
            </a:endParaRPr>
          </a:p>
        </p:txBody>
      </p:sp>
      <p:sp>
        <p:nvSpPr>
          <p:cNvPr id="10" name="9 Rectángulo"/>
          <p:cNvSpPr/>
          <p:nvPr/>
        </p:nvSpPr>
        <p:spPr>
          <a:xfrm>
            <a:off x="1979712" y="4716433"/>
            <a:ext cx="1543369" cy="707886"/>
          </a:xfrm>
          <a:prstGeom prst="rect">
            <a:avLst/>
          </a:prstGeom>
        </p:spPr>
        <p:txBody>
          <a:bodyPr wrap="square">
            <a:spAutoFit/>
          </a:bodyPr>
          <a:lstStyle/>
          <a:p>
            <a:pPr algn="ctr"/>
            <a:r>
              <a:rPr lang="es-EC" sz="4000" b="1" dirty="0" smtClean="0">
                <a:solidFill>
                  <a:schemeClr val="bg1"/>
                </a:solidFill>
                <a:latin typeface="Arial" pitchFamily="34" charset="0"/>
                <a:cs typeface="Arial" pitchFamily="34" charset="0"/>
              </a:rPr>
              <a:t>IPM</a:t>
            </a:r>
            <a:endParaRPr lang="es-EC" sz="4000" b="1" dirty="0">
              <a:solidFill>
                <a:schemeClr val="bg1"/>
              </a:solidFill>
              <a:latin typeface="Arial" pitchFamily="34" charset="0"/>
              <a:cs typeface="Arial" pitchFamily="34" charset="0"/>
            </a:endParaRPr>
          </a:p>
        </p:txBody>
      </p:sp>
      <p:sp>
        <p:nvSpPr>
          <p:cNvPr id="11" name="10 Rectángulo"/>
          <p:cNvSpPr/>
          <p:nvPr/>
        </p:nvSpPr>
        <p:spPr>
          <a:xfrm>
            <a:off x="5260879" y="2310988"/>
            <a:ext cx="1687385" cy="253916"/>
          </a:xfrm>
          <a:prstGeom prst="rect">
            <a:avLst/>
          </a:prstGeom>
        </p:spPr>
        <p:txBody>
          <a:bodyPr wrap="square">
            <a:spAutoFit/>
          </a:bodyPr>
          <a:lstStyle/>
          <a:p>
            <a:r>
              <a:rPr lang="es-EC" sz="1050" b="1" dirty="0" smtClean="0">
                <a:solidFill>
                  <a:schemeClr val="bg1"/>
                </a:solidFill>
                <a:latin typeface="Arial" pitchFamily="34" charset="0"/>
                <a:cs typeface="Arial" pitchFamily="34" charset="0"/>
              </a:rPr>
              <a:t>¿Cuántos pobres hay? </a:t>
            </a:r>
            <a:endParaRPr lang="es-EC" sz="1050" b="1" dirty="0">
              <a:solidFill>
                <a:schemeClr val="bg1"/>
              </a:solidFill>
              <a:latin typeface="Arial" pitchFamily="34" charset="0"/>
              <a:cs typeface="Arial" pitchFamily="34" charset="0"/>
            </a:endParaRPr>
          </a:p>
        </p:txBody>
      </p:sp>
      <p:sp>
        <p:nvSpPr>
          <p:cNvPr id="12" name="11 Rectángulo"/>
          <p:cNvSpPr/>
          <p:nvPr/>
        </p:nvSpPr>
        <p:spPr>
          <a:xfrm>
            <a:off x="5436096" y="3121804"/>
            <a:ext cx="2304256" cy="523220"/>
          </a:xfrm>
          <a:prstGeom prst="rect">
            <a:avLst/>
          </a:prstGeom>
        </p:spPr>
        <p:txBody>
          <a:bodyPr wrap="square">
            <a:spAutoFit/>
          </a:bodyPr>
          <a:lstStyle/>
          <a:p>
            <a:pPr algn="ctr"/>
            <a:r>
              <a:rPr lang="es-EC" sz="1400" b="1" dirty="0" smtClean="0">
                <a:solidFill>
                  <a:schemeClr val="bg1"/>
                </a:solidFill>
                <a:latin typeface="Arial" pitchFamily="34" charset="0"/>
                <a:cs typeface="Arial" pitchFamily="34" charset="0"/>
              </a:rPr>
              <a:t>¿Cuántos pobres extremos hay? </a:t>
            </a:r>
            <a:endParaRPr lang="es-EC" sz="1400" b="1" dirty="0">
              <a:solidFill>
                <a:schemeClr val="bg1"/>
              </a:solidFill>
              <a:latin typeface="Arial" pitchFamily="34" charset="0"/>
              <a:cs typeface="Arial" pitchFamily="34" charset="0"/>
            </a:endParaRPr>
          </a:p>
        </p:txBody>
      </p:sp>
      <p:sp>
        <p:nvSpPr>
          <p:cNvPr id="13" name="12 Rectángulo"/>
          <p:cNvSpPr/>
          <p:nvPr/>
        </p:nvSpPr>
        <p:spPr>
          <a:xfrm>
            <a:off x="5580112" y="6021288"/>
            <a:ext cx="2232248" cy="307777"/>
          </a:xfrm>
          <a:prstGeom prst="rect">
            <a:avLst/>
          </a:prstGeom>
        </p:spPr>
        <p:txBody>
          <a:bodyPr wrap="square">
            <a:spAutoFit/>
          </a:bodyPr>
          <a:lstStyle/>
          <a:p>
            <a:r>
              <a:rPr lang="es-EC" sz="1400" b="1" dirty="0" smtClean="0">
                <a:solidFill>
                  <a:schemeClr val="bg1"/>
                </a:solidFill>
                <a:latin typeface="Arial" pitchFamily="34" charset="0"/>
                <a:cs typeface="Arial" pitchFamily="34" charset="0"/>
              </a:rPr>
              <a:t>¿Por qué son pobres? </a:t>
            </a:r>
            <a:endParaRPr lang="es-EC" sz="1400" b="1" dirty="0">
              <a:solidFill>
                <a:schemeClr val="bg1"/>
              </a:solidFill>
              <a:latin typeface="Arial" pitchFamily="34" charset="0"/>
              <a:cs typeface="Arial" pitchFamily="34" charset="0"/>
            </a:endParaRPr>
          </a:p>
        </p:txBody>
      </p:sp>
      <p:sp>
        <p:nvSpPr>
          <p:cNvPr id="14" name="13 Rectángulo"/>
          <p:cNvSpPr/>
          <p:nvPr/>
        </p:nvSpPr>
        <p:spPr>
          <a:xfrm>
            <a:off x="5292080" y="1772816"/>
            <a:ext cx="2376264" cy="307777"/>
          </a:xfrm>
          <a:prstGeom prst="rect">
            <a:avLst/>
          </a:prstGeom>
        </p:spPr>
        <p:txBody>
          <a:bodyPr wrap="square">
            <a:spAutoFit/>
          </a:bodyPr>
          <a:lstStyle/>
          <a:p>
            <a:pPr algn="ctr"/>
            <a:r>
              <a:rPr lang="es-EC" sz="1400" b="1" dirty="0" smtClean="0">
                <a:solidFill>
                  <a:schemeClr val="bg1"/>
                </a:solidFill>
                <a:latin typeface="Arial" pitchFamily="34" charset="0"/>
                <a:cs typeface="Arial" pitchFamily="34" charset="0"/>
              </a:rPr>
              <a:t>¿Cuántos son pobres?</a:t>
            </a:r>
            <a:endParaRPr lang="es-EC" sz="1400" b="1" dirty="0">
              <a:solidFill>
                <a:schemeClr val="bg1"/>
              </a:solidFill>
              <a:latin typeface="Arial" pitchFamily="34" charset="0"/>
              <a:cs typeface="Arial" pitchFamily="34" charset="0"/>
            </a:endParaRPr>
          </a:p>
        </p:txBody>
      </p:sp>
      <p:sp>
        <p:nvSpPr>
          <p:cNvPr id="18" name="17 Rectángulo"/>
          <p:cNvSpPr/>
          <p:nvPr/>
        </p:nvSpPr>
        <p:spPr>
          <a:xfrm>
            <a:off x="1979712" y="5373216"/>
            <a:ext cx="1543369" cy="738664"/>
          </a:xfrm>
          <a:prstGeom prst="rect">
            <a:avLst/>
          </a:prstGeom>
        </p:spPr>
        <p:txBody>
          <a:bodyPr wrap="square">
            <a:spAutoFit/>
          </a:bodyPr>
          <a:lstStyle/>
          <a:p>
            <a:pPr algn="ctr"/>
            <a:r>
              <a:rPr lang="es-EC" sz="1400" dirty="0" smtClean="0">
                <a:solidFill>
                  <a:schemeClr val="bg1"/>
                </a:solidFill>
                <a:latin typeface="Arial" pitchFamily="34" charset="0"/>
                <a:cs typeface="Arial" pitchFamily="34" charset="0"/>
              </a:rPr>
              <a:t>Índice de pobreza multidimensional</a:t>
            </a:r>
            <a:endParaRPr lang="es-EC" sz="1400" dirty="0">
              <a:solidFill>
                <a:schemeClr val="bg1"/>
              </a:solidFill>
              <a:latin typeface="Arial" pitchFamily="34" charset="0"/>
              <a:cs typeface="Arial" pitchFamily="34" charset="0"/>
            </a:endParaRPr>
          </a:p>
        </p:txBody>
      </p:sp>
      <p:sp>
        <p:nvSpPr>
          <p:cNvPr id="19" name="18 Rectángulo"/>
          <p:cNvSpPr/>
          <p:nvPr/>
        </p:nvSpPr>
        <p:spPr>
          <a:xfrm>
            <a:off x="5004048" y="5229200"/>
            <a:ext cx="1440160" cy="461665"/>
          </a:xfrm>
          <a:prstGeom prst="rect">
            <a:avLst/>
          </a:prstGeom>
        </p:spPr>
        <p:txBody>
          <a:bodyPr wrap="square">
            <a:spAutoFit/>
          </a:bodyPr>
          <a:lstStyle/>
          <a:p>
            <a:pPr algn="ctr"/>
            <a:r>
              <a:rPr lang="es-EC" sz="1200" b="1" dirty="0" smtClean="0">
                <a:solidFill>
                  <a:schemeClr val="tx2"/>
                </a:solidFill>
              </a:rPr>
              <a:t>Tasa de pobreza multidimensional</a:t>
            </a:r>
            <a:endParaRPr lang="es-EC" sz="1200" b="1" dirty="0">
              <a:solidFill>
                <a:schemeClr val="tx2"/>
              </a:solidFill>
            </a:endParaRPr>
          </a:p>
        </p:txBody>
      </p:sp>
      <p:sp>
        <p:nvSpPr>
          <p:cNvPr id="20" name="19 Rectángulo"/>
          <p:cNvSpPr/>
          <p:nvPr/>
        </p:nvSpPr>
        <p:spPr>
          <a:xfrm>
            <a:off x="6660232" y="5301208"/>
            <a:ext cx="1440160" cy="276999"/>
          </a:xfrm>
          <a:prstGeom prst="rect">
            <a:avLst/>
          </a:prstGeom>
        </p:spPr>
        <p:txBody>
          <a:bodyPr wrap="square">
            <a:spAutoFit/>
          </a:bodyPr>
          <a:lstStyle/>
          <a:p>
            <a:pPr algn="ctr"/>
            <a:r>
              <a:rPr lang="es-EC" sz="1200" b="1" dirty="0" smtClean="0">
                <a:solidFill>
                  <a:schemeClr val="tx2"/>
                </a:solidFill>
              </a:rPr>
              <a:t>Intensidad</a:t>
            </a:r>
            <a:endParaRPr lang="es-EC" sz="1200" b="1" dirty="0">
              <a:solidFill>
                <a:schemeClr val="tx2"/>
              </a:solidFill>
            </a:endParaRPr>
          </a:p>
        </p:txBody>
      </p:sp>
      <p:sp>
        <p:nvSpPr>
          <p:cNvPr id="21" name="20 Rectángulo"/>
          <p:cNvSpPr/>
          <p:nvPr/>
        </p:nvSpPr>
        <p:spPr>
          <a:xfrm>
            <a:off x="6300192" y="5229200"/>
            <a:ext cx="576064" cy="400110"/>
          </a:xfrm>
          <a:prstGeom prst="rect">
            <a:avLst/>
          </a:prstGeom>
        </p:spPr>
        <p:txBody>
          <a:bodyPr wrap="square">
            <a:spAutoFit/>
          </a:bodyPr>
          <a:lstStyle/>
          <a:p>
            <a:pPr algn="ctr"/>
            <a:r>
              <a:rPr lang="es-EC" sz="2000" dirty="0" smtClean="0">
                <a:solidFill>
                  <a:schemeClr val="tx2"/>
                </a:solidFill>
              </a:rPr>
              <a:t>X</a:t>
            </a:r>
            <a:endParaRPr lang="es-EC" sz="2000" dirty="0">
              <a:solidFill>
                <a:schemeClr val="tx2"/>
              </a:solidFill>
            </a:endParaRPr>
          </a:p>
        </p:txBody>
      </p:sp>
      <p:sp>
        <p:nvSpPr>
          <p:cNvPr id="27" name="26 Rectángulo"/>
          <p:cNvSpPr/>
          <p:nvPr/>
        </p:nvSpPr>
        <p:spPr>
          <a:xfrm>
            <a:off x="5220072" y="4654297"/>
            <a:ext cx="1152128" cy="430887"/>
          </a:xfrm>
          <a:prstGeom prst="rect">
            <a:avLst/>
          </a:prstGeom>
        </p:spPr>
        <p:txBody>
          <a:bodyPr wrap="square">
            <a:spAutoFit/>
          </a:bodyPr>
          <a:lstStyle/>
          <a:p>
            <a:pPr algn="ctr"/>
            <a:r>
              <a:rPr lang="es-EC" sz="1100" b="1" dirty="0" smtClean="0">
                <a:solidFill>
                  <a:schemeClr val="bg1"/>
                </a:solidFill>
                <a:latin typeface="Arial" pitchFamily="34" charset="0"/>
                <a:cs typeface="Arial" pitchFamily="34" charset="0"/>
              </a:rPr>
              <a:t>¿Cuántos son pobres?</a:t>
            </a:r>
            <a:endParaRPr lang="es-EC" sz="1100" b="1" dirty="0">
              <a:solidFill>
                <a:schemeClr val="bg1"/>
              </a:solidFill>
              <a:latin typeface="Arial" pitchFamily="34" charset="0"/>
              <a:cs typeface="Arial" pitchFamily="34" charset="0"/>
            </a:endParaRPr>
          </a:p>
        </p:txBody>
      </p:sp>
      <p:sp>
        <p:nvSpPr>
          <p:cNvPr id="28" name="27 Rectángulo"/>
          <p:cNvSpPr/>
          <p:nvPr/>
        </p:nvSpPr>
        <p:spPr>
          <a:xfrm>
            <a:off x="6876256" y="4653136"/>
            <a:ext cx="1116632" cy="430887"/>
          </a:xfrm>
          <a:prstGeom prst="rect">
            <a:avLst/>
          </a:prstGeom>
        </p:spPr>
        <p:txBody>
          <a:bodyPr wrap="square">
            <a:spAutoFit/>
          </a:bodyPr>
          <a:lstStyle/>
          <a:p>
            <a:pPr algn="ctr"/>
            <a:r>
              <a:rPr lang="es-EC" sz="1100" b="1" dirty="0" smtClean="0">
                <a:solidFill>
                  <a:schemeClr val="bg1"/>
                </a:solidFill>
                <a:latin typeface="Arial" pitchFamily="34" charset="0"/>
                <a:cs typeface="Arial" pitchFamily="34" charset="0"/>
              </a:rPr>
              <a:t>¿Qué tan pobres son? </a:t>
            </a:r>
            <a:endParaRPr lang="es-EC" sz="11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C"/>
          </a:p>
        </p:txBody>
      </p:sp>
      <p:sp>
        <p:nvSpPr>
          <p:cNvPr id="3" name="2 Marcador de contenido"/>
          <p:cNvSpPr>
            <a:spLocks noGrp="1"/>
          </p:cNvSpPr>
          <p:nvPr>
            <p:ph idx="1"/>
          </p:nvPr>
        </p:nvSpPr>
        <p:spPr/>
        <p:txBody>
          <a:bodyPr/>
          <a:lstStyle/>
          <a:p>
            <a:endParaRPr lang="es-EC"/>
          </a:p>
        </p:txBody>
      </p:sp>
      <p:pic>
        <p:nvPicPr>
          <p:cNvPr id="4098" name="Picture 2" descr="C:\Users\xavila\Desktop\presetnacion\presetnacion 03\04.jpg"/>
          <p:cNvPicPr>
            <a:picLocks noChangeAspect="1" noChangeArrowheads="1"/>
          </p:cNvPicPr>
          <p:nvPr/>
        </p:nvPicPr>
        <p:blipFill>
          <a:blip r:embed="rId2" cstate="print"/>
          <a:srcRect/>
          <a:stretch>
            <a:fillRect/>
          </a:stretch>
        </p:blipFill>
        <p:spPr bwMode="auto">
          <a:xfrm>
            <a:off x="0" y="0"/>
            <a:ext cx="9144000" cy="6858001"/>
          </a:xfrm>
          <a:prstGeom prst="rect">
            <a:avLst/>
          </a:prstGeom>
          <a:noFill/>
        </p:spPr>
      </p:pic>
      <p:sp>
        <p:nvSpPr>
          <p:cNvPr id="5" name="4 CuadroTexto"/>
          <p:cNvSpPr txBox="1"/>
          <p:nvPr/>
        </p:nvSpPr>
        <p:spPr>
          <a:xfrm>
            <a:off x="2375248" y="836712"/>
            <a:ext cx="6768752" cy="353943"/>
          </a:xfrm>
          <a:prstGeom prst="rect">
            <a:avLst/>
          </a:prstGeom>
          <a:noFill/>
        </p:spPr>
        <p:txBody>
          <a:bodyPr wrap="square" rtlCol="0">
            <a:spAutoFit/>
          </a:bodyPr>
          <a:lstStyle/>
          <a:p>
            <a:pPr algn="r"/>
            <a:r>
              <a:rPr lang="es-EC" sz="1700" b="1" dirty="0" smtClean="0">
                <a:solidFill>
                  <a:schemeClr val="tx2"/>
                </a:solidFill>
                <a:latin typeface="Arial" pitchFamily="34" charset="0"/>
                <a:cs typeface="Arial" pitchFamily="34" charset="0"/>
              </a:rPr>
              <a:t>¿Cuáles son los pasos para construir el IPM?</a:t>
            </a:r>
            <a:endParaRPr lang="es-EC" sz="1700" b="1" dirty="0">
              <a:solidFill>
                <a:schemeClr val="tx2"/>
              </a:solidFill>
              <a:latin typeface="Arial" pitchFamily="34" charset="0"/>
              <a:cs typeface="Arial" pitchFamily="34" charset="0"/>
            </a:endParaRPr>
          </a:p>
        </p:txBody>
      </p:sp>
      <p:sp>
        <p:nvSpPr>
          <p:cNvPr id="6" name="5 Rectángulo"/>
          <p:cNvSpPr/>
          <p:nvPr/>
        </p:nvSpPr>
        <p:spPr>
          <a:xfrm>
            <a:off x="467544" y="1115452"/>
            <a:ext cx="3168352" cy="369332"/>
          </a:xfrm>
          <a:prstGeom prst="rect">
            <a:avLst/>
          </a:prstGeom>
        </p:spPr>
        <p:txBody>
          <a:bodyPr wrap="square">
            <a:spAutoFit/>
          </a:bodyPr>
          <a:lstStyle/>
          <a:p>
            <a:r>
              <a:rPr lang="es-EC" dirty="0" smtClean="0">
                <a:solidFill>
                  <a:schemeClr val="bg1"/>
                </a:solidFill>
              </a:rPr>
              <a:t>1      Selección de Dimensiones </a:t>
            </a:r>
            <a:endParaRPr lang="es-EC" dirty="0">
              <a:solidFill>
                <a:schemeClr val="bg1"/>
              </a:solidFill>
            </a:endParaRPr>
          </a:p>
        </p:txBody>
      </p:sp>
      <p:sp>
        <p:nvSpPr>
          <p:cNvPr id="7" name="6 Rectángulo"/>
          <p:cNvSpPr/>
          <p:nvPr/>
        </p:nvSpPr>
        <p:spPr>
          <a:xfrm>
            <a:off x="395536" y="3717032"/>
            <a:ext cx="3600400" cy="369332"/>
          </a:xfrm>
          <a:prstGeom prst="rect">
            <a:avLst/>
          </a:prstGeom>
        </p:spPr>
        <p:txBody>
          <a:bodyPr wrap="square">
            <a:spAutoFit/>
          </a:bodyPr>
          <a:lstStyle/>
          <a:p>
            <a:r>
              <a:rPr lang="es-EC" dirty="0" smtClean="0">
                <a:solidFill>
                  <a:schemeClr val="bg1"/>
                </a:solidFill>
              </a:rPr>
              <a:t>2      Construcción de Indicadores</a:t>
            </a:r>
            <a:endParaRPr lang="es-EC" dirty="0">
              <a:solidFill>
                <a:schemeClr val="bg1"/>
              </a:solidFill>
            </a:endParaRPr>
          </a:p>
        </p:txBody>
      </p:sp>
      <p:sp>
        <p:nvSpPr>
          <p:cNvPr id="8" name="7 Rectángulo"/>
          <p:cNvSpPr/>
          <p:nvPr/>
        </p:nvSpPr>
        <p:spPr>
          <a:xfrm>
            <a:off x="827584" y="3068960"/>
            <a:ext cx="1247457" cy="338554"/>
          </a:xfrm>
          <a:prstGeom prst="rect">
            <a:avLst/>
          </a:prstGeom>
        </p:spPr>
        <p:txBody>
          <a:bodyPr wrap="none">
            <a:spAutoFit/>
          </a:bodyPr>
          <a:lstStyle/>
          <a:p>
            <a:r>
              <a:rPr lang="es-EC" sz="1600" b="1" dirty="0" smtClean="0">
                <a:solidFill>
                  <a:schemeClr val="bg1"/>
                </a:solidFill>
              </a:rPr>
              <a:t>Dimensión 1</a:t>
            </a:r>
            <a:endParaRPr lang="es-EC" sz="1600" b="1" dirty="0">
              <a:solidFill>
                <a:schemeClr val="bg1"/>
              </a:solidFill>
            </a:endParaRPr>
          </a:p>
        </p:txBody>
      </p:sp>
      <p:sp>
        <p:nvSpPr>
          <p:cNvPr id="9" name="8 Rectángulo"/>
          <p:cNvSpPr/>
          <p:nvPr/>
        </p:nvSpPr>
        <p:spPr>
          <a:xfrm>
            <a:off x="2915816" y="3068960"/>
            <a:ext cx="1247457" cy="338554"/>
          </a:xfrm>
          <a:prstGeom prst="rect">
            <a:avLst/>
          </a:prstGeom>
        </p:spPr>
        <p:txBody>
          <a:bodyPr wrap="none">
            <a:spAutoFit/>
          </a:bodyPr>
          <a:lstStyle/>
          <a:p>
            <a:r>
              <a:rPr lang="es-EC" sz="1600" b="1" dirty="0" smtClean="0">
                <a:solidFill>
                  <a:schemeClr val="bg1"/>
                </a:solidFill>
              </a:rPr>
              <a:t>Dimensión 2</a:t>
            </a:r>
            <a:endParaRPr lang="es-EC" sz="1600" b="1" dirty="0">
              <a:solidFill>
                <a:schemeClr val="bg1"/>
              </a:solidFill>
            </a:endParaRPr>
          </a:p>
        </p:txBody>
      </p:sp>
      <p:sp>
        <p:nvSpPr>
          <p:cNvPr id="10" name="9 Rectángulo"/>
          <p:cNvSpPr/>
          <p:nvPr/>
        </p:nvSpPr>
        <p:spPr>
          <a:xfrm>
            <a:off x="1043608" y="5373216"/>
            <a:ext cx="6984776" cy="738664"/>
          </a:xfrm>
          <a:prstGeom prst="rect">
            <a:avLst/>
          </a:prstGeom>
        </p:spPr>
        <p:txBody>
          <a:bodyPr wrap="square">
            <a:spAutoFit/>
          </a:bodyPr>
          <a:lstStyle/>
          <a:p>
            <a:r>
              <a:rPr lang="es-EC" sz="1400" dirty="0" smtClean="0">
                <a:solidFill>
                  <a:schemeClr val="tx2"/>
                </a:solidFill>
              </a:rPr>
              <a:t>Se construyen tomando en cuenta los derechos de los distintos grupos de la población.</a:t>
            </a:r>
          </a:p>
          <a:p>
            <a:r>
              <a:rPr lang="es-EC" sz="1400" dirty="0" smtClean="0">
                <a:solidFill>
                  <a:schemeClr val="tx2"/>
                </a:solidFill>
              </a:rPr>
              <a:t>Para cada indicador se fija una umbral de privación usando criterios legales.</a:t>
            </a:r>
          </a:p>
          <a:p>
            <a:r>
              <a:rPr lang="es-EC" sz="1400" dirty="0" smtClean="0">
                <a:solidFill>
                  <a:schemeClr val="tx2"/>
                </a:solidFill>
              </a:rPr>
              <a:t>Los indicadores deben ser susceptibles de afectación para la política pública.</a:t>
            </a:r>
            <a:endParaRPr lang="es-EC" sz="1400" dirty="0">
              <a:solidFill>
                <a:schemeClr val="tx2"/>
              </a:solidFill>
            </a:endParaRPr>
          </a:p>
        </p:txBody>
      </p:sp>
      <p:sp>
        <p:nvSpPr>
          <p:cNvPr id="11" name="10 Rectángulo"/>
          <p:cNvSpPr/>
          <p:nvPr/>
        </p:nvSpPr>
        <p:spPr>
          <a:xfrm>
            <a:off x="4499992" y="3068960"/>
            <a:ext cx="1247457" cy="338554"/>
          </a:xfrm>
          <a:prstGeom prst="rect">
            <a:avLst/>
          </a:prstGeom>
        </p:spPr>
        <p:txBody>
          <a:bodyPr wrap="none">
            <a:spAutoFit/>
          </a:bodyPr>
          <a:lstStyle/>
          <a:p>
            <a:r>
              <a:rPr lang="es-EC" sz="1600" b="1" dirty="0" smtClean="0">
                <a:solidFill>
                  <a:schemeClr val="bg1"/>
                </a:solidFill>
              </a:rPr>
              <a:t>Dimensión 3</a:t>
            </a:r>
            <a:endParaRPr lang="es-EC" sz="1600" b="1" dirty="0">
              <a:solidFill>
                <a:schemeClr val="bg1"/>
              </a:solidFill>
            </a:endParaRPr>
          </a:p>
        </p:txBody>
      </p:sp>
      <p:sp>
        <p:nvSpPr>
          <p:cNvPr id="12" name="11 Rectángulo"/>
          <p:cNvSpPr/>
          <p:nvPr/>
        </p:nvSpPr>
        <p:spPr>
          <a:xfrm>
            <a:off x="6588224" y="3068960"/>
            <a:ext cx="1247457" cy="338554"/>
          </a:xfrm>
          <a:prstGeom prst="rect">
            <a:avLst/>
          </a:prstGeom>
        </p:spPr>
        <p:txBody>
          <a:bodyPr wrap="none">
            <a:spAutoFit/>
          </a:bodyPr>
          <a:lstStyle/>
          <a:p>
            <a:r>
              <a:rPr lang="es-EC" sz="1600" b="1" dirty="0" smtClean="0">
                <a:solidFill>
                  <a:schemeClr val="bg1"/>
                </a:solidFill>
              </a:rPr>
              <a:t>Dimensión 4</a:t>
            </a:r>
            <a:endParaRPr lang="es-EC" sz="1600" b="1"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C"/>
          </a:p>
        </p:txBody>
      </p:sp>
      <p:sp>
        <p:nvSpPr>
          <p:cNvPr id="3" name="2 Marcador de contenido"/>
          <p:cNvSpPr>
            <a:spLocks noGrp="1"/>
          </p:cNvSpPr>
          <p:nvPr>
            <p:ph idx="1"/>
          </p:nvPr>
        </p:nvSpPr>
        <p:spPr/>
        <p:txBody>
          <a:bodyPr/>
          <a:lstStyle/>
          <a:p>
            <a:endParaRPr lang="es-EC"/>
          </a:p>
        </p:txBody>
      </p:sp>
      <p:pic>
        <p:nvPicPr>
          <p:cNvPr id="5122" name="Picture 2" descr="C:\Users\xavila\Desktop\presetnacion\presetnacion 03\05.jpg"/>
          <p:cNvPicPr>
            <a:picLocks noChangeAspect="1" noChangeArrowheads="1"/>
          </p:cNvPicPr>
          <p:nvPr/>
        </p:nvPicPr>
        <p:blipFill>
          <a:blip r:embed="rId3" cstate="print"/>
          <a:srcRect/>
          <a:stretch>
            <a:fillRect/>
          </a:stretch>
        </p:blipFill>
        <p:spPr bwMode="auto">
          <a:xfrm>
            <a:off x="0" y="27384"/>
            <a:ext cx="9143999" cy="6858000"/>
          </a:xfrm>
          <a:prstGeom prst="rect">
            <a:avLst/>
          </a:prstGeom>
          <a:noFill/>
        </p:spPr>
      </p:pic>
      <p:sp>
        <p:nvSpPr>
          <p:cNvPr id="5" name="4 Rectángulo"/>
          <p:cNvSpPr/>
          <p:nvPr/>
        </p:nvSpPr>
        <p:spPr>
          <a:xfrm>
            <a:off x="323528" y="1115452"/>
            <a:ext cx="1451744" cy="369332"/>
          </a:xfrm>
          <a:prstGeom prst="rect">
            <a:avLst/>
          </a:prstGeom>
        </p:spPr>
        <p:txBody>
          <a:bodyPr wrap="none">
            <a:spAutoFit/>
          </a:bodyPr>
          <a:lstStyle/>
          <a:p>
            <a:r>
              <a:rPr lang="es-EC" dirty="0" smtClean="0">
                <a:solidFill>
                  <a:schemeClr val="bg1"/>
                </a:solidFill>
              </a:rPr>
              <a:t>3  Agregación</a:t>
            </a:r>
            <a:endParaRPr lang="es-EC" dirty="0">
              <a:solidFill>
                <a:schemeClr val="bg1"/>
              </a:solidFill>
            </a:endParaRPr>
          </a:p>
        </p:txBody>
      </p:sp>
      <p:sp>
        <p:nvSpPr>
          <p:cNvPr id="6" name="5 Rectángulo"/>
          <p:cNvSpPr/>
          <p:nvPr/>
        </p:nvSpPr>
        <p:spPr>
          <a:xfrm>
            <a:off x="4283968" y="1052736"/>
            <a:ext cx="4862037" cy="400110"/>
          </a:xfrm>
          <a:prstGeom prst="rect">
            <a:avLst/>
          </a:prstGeom>
        </p:spPr>
        <p:txBody>
          <a:bodyPr wrap="none">
            <a:spAutoFit/>
          </a:bodyPr>
          <a:lstStyle/>
          <a:p>
            <a:r>
              <a:rPr lang="es-EC" sz="2000" b="1" dirty="0" smtClean="0">
                <a:solidFill>
                  <a:schemeClr val="tx2"/>
                </a:solidFill>
              </a:rPr>
              <a:t>¿Cuáles son los pasos para construir el IPM?</a:t>
            </a:r>
            <a:endParaRPr lang="es-EC" sz="2000" b="1" dirty="0">
              <a:solidFill>
                <a:schemeClr val="tx2"/>
              </a:solidFill>
            </a:endParaRPr>
          </a:p>
        </p:txBody>
      </p:sp>
      <p:sp>
        <p:nvSpPr>
          <p:cNvPr id="7" name="6 Rectángulo"/>
          <p:cNvSpPr/>
          <p:nvPr/>
        </p:nvSpPr>
        <p:spPr>
          <a:xfrm>
            <a:off x="5292080" y="1844824"/>
            <a:ext cx="3240360" cy="923330"/>
          </a:xfrm>
          <a:prstGeom prst="rect">
            <a:avLst/>
          </a:prstGeom>
        </p:spPr>
        <p:txBody>
          <a:bodyPr wrap="square">
            <a:spAutoFit/>
          </a:bodyPr>
          <a:lstStyle/>
          <a:p>
            <a:r>
              <a:rPr lang="es-EC" dirty="0" smtClean="0">
                <a:solidFill>
                  <a:schemeClr val="tx2"/>
                </a:solidFill>
              </a:rPr>
              <a:t>Si una persona está privada en un indicador todos los miembros del hogar están privados</a:t>
            </a:r>
            <a:endParaRPr lang="es-EC" dirty="0">
              <a:solidFill>
                <a:schemeClr val="tx2"/>
              </a:solidFill>
            </a:endParaRPr>
          </a:p>
        </p:txBody>
      </p:sp>
      <p:sp>
        <p:nvSpPr>
          <p:cNvPr id="8" name="7 Rectángulo"/>
          <p:cNvSpPr/>
          <p:nvPr/>
        </p:nvSpPr>
        <p:spPr>
          <a:xfrm>
            <a:off x="0" y="2967335"/>
            <a:ext cx="8820472" cy="923330"/>
          </a:xfrm>
          <a:prstGeom prst="rect">
            <a:avLst/>
          </a:prstGeom>
        </p:spPr>
        <p:txBody>
          <a:bodyPr wrap="square">
            <a:spAutoFit/>
          </a:bodyPr>
          <a:lstStyle/>
          <a:p>
            <a:pPr algn="ctr"/>
            <a:r>
              <a:rPr lang="es-EC" dirty="0" smtClean="0">
                <a:solidFill>
                  <a:schemeClr val="tx2"/>
                </a:solidFill>
              </a:rPr>
              <a:t>Los indicadores se agregan mediante una estructura de pesos. Ésta es la importancia relativa que se asigna a cada indicador</a:t>
            </a:r>
          </a:p>
          <a:p>
            <a:pPr algn="ctr"/>
            <a:r>
              <a:rPr lang="es-EC" dirty="0" smtClean="0">
                <a:solidFill>
                  <a:schemeClr val="tx2"/>
                </a:solidFill>
              </a:rPr>
              <a:t> dentro del conjunto de indicadores del índice.</a:t>
            </a:r>
            <a:endParaRPr lang="es-EC" dirty="0">
              <a:solidFill>
                <a:schemeClr val="tx2"/>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C"/>
          </a:p>
        </p:txBody>
      </p:sp>
      <p:sp>
        <p:nvSpPr>
          <p:cNvPr id="3" name="2 Marcador de contenido"/>
          <p:cNvSpPr>
            <a:spLocks noGrp="1"/>
          </p:cNvSpPr>
          <p:nvPr>
            <p:ph idx="1"/>
          </p:nvPr>
        </p:nvSpPr>
        <p:spPr/>
        <p:txBody>
          <a:bodyPr/>
          <a:lstStyle/>
          <a:p>
            <a:endParaRPr lang="es-EC"/>
          </a:p>
        </p:txBody>
      </p:sp>
      <p:pic>
        <p:nvPicPr>
          <p:cNvPr id="6146" name="Picture 2" descr="C:\Users\xavila\Desktop\presetnacion\presetnacion 03\06.jpg"/>
          <p:cNvPicPr>
            <a:picLocks noChangeAspect="1" noChangeArrowheads="1"/>
          </p:cNvPicPr>
          <p:nvPr/>
        </p:nvPicPr>
        <p:blipFill>
          <a:blip r:embed="rId3" cstate="print"/>
          <a:srcRect/>
          <a:stretch>
            <a:fillRect/>
          </a:stretch>
        </p:blipFill>
        <p:spPr bwMode="auto">
          <a:xfrm>
            <a:off x="0" y="0"/>
            <a:ext cx="9144000" cy="6858001"/>
          </a:xfrm>
          <a:prstGeom prst="rect">
            <a:avLst/>
          </a:prstGeom>
          <a:noFill/>
        </p:spPr>
      </p:pic>
      <p:sp>
        <p:nvSpPr>
          <p:cNvPr id="5" name="4 Rectángulo"/>
          <p:cNvSpPr/>
          <p:nvPr/>
        </p:nvSpPr>
        <p:spPr>
          <a:xfrm>
            <a:off x="4283968" y="1052736"/>
            <a:ext cx="4862037" cy="400110"/>
          </a:xfrm>
          <a:prstGeom prst="rect">
            <a:avLst/>
          </a:prstGeom>
        </p:spPr>
        <p:txBody>
          <a:bodyPr wrap="none">
            <a:spAutoFit/>
          </a:bodyPr>
          <a:lstStyle/>
          <a:p>
            <a:r>
              <a:rPr lang="es-EC" sz="2000" b="1" dirty="0" smtClean="0">
                <a:solidFill>
                  <a:schemeClr val="tx2"/>
                </a:solidFill>
              </a:rPr>
              <a:t>¿Cuáles son los pasos para construir el IPM?</a:t>
            </a:r>
            <a:endParaRPr lang="es-EC" sz="2000" b="1" dirty="0">
              <a:solidFill>
                <a:schemeClr val="tx2"/>
              </a:solidFill>
            </a:endParaRPr>
          </a:p>
        </p:txBody>
      </p:sp>
      <p:sp>
        <p:nvSpPr>
          <p:cNvPr id="6" name="5 Rectángulo"/>
          <p:cNvSpPr/>
          <p:nvPr/>
        </p:nvSpPr>
        <p:spPr>
          <a:xfrm>
            <a:off x="539552" y="1796623"/>
            <a:ext cx="4788024" cy="1200329"/>
          </a:xfrm>
          <a:prstGeom prst="rect">
            <a:avLst/>
          </a:prstGeom>
        </p:spPr>
        <p:txBody>
          <a:bodyPr wrap="square">
            <a:spAutoFit/>
          </a:bodyPr>
          <a:lstStyle/>
          <a:p>
            <a:r>
              <a:rPr lang="es-EC" dirty="0" smtClean="0">
                <a:solidFill>
                  <a:schemeClr val="bg1"/>
                </a:solidFill>
              </a:rPr>
              <a:t>4   Línea de pobreza multidimensional (k)</a:t>
            </a:r>
          </a:p>
          <a:p>
            <a:endParaRPr lang="es-EC" dirty="0" smtClean="0">
              <a:solidFill>
                <a:schemeClr val="bg1"/>
              </a:solidFill>
            </a:endParaRPr>
          </a:p>
          <a:p>
            <a:endParaRPr lang="es-EC" dirty="0" smtClean="0">
              <a:solidFill>
                <a:schemeClr val="bg1"/>
              </a:solidFill>
            </a:endParaRPr>
          </a:p>
          <a:p>
            <a:endParaRPr lang="es-EC" dirty="0">
              <a:solidFill>
                <a:schemeClr val="bg1"/>
              </a:solidFill>
            </a:endParaRPr>
          </a:p>
        </p:txBody>
      </p:sp>
      <p:sp>
        <p:nvSpPr>
          <p:cNvPr id="7" name="6 Rectángulo"/>
          <p:cNvSpPr/>
          <p:nvPr/>
        </p:nvSpPr>
        <p:spPr>
          <a:xfrm>
            <a:off x="467544" y="2492896"/>
            <a:ext cx="3744416" cy="1477328"/>
          </a:xfrm>
          <a:prstGeom prst="rect">
            <a:avLst/>
          </a:prstGeom>
        </p:spPr>
        <p:txBody>
          <a:bodyPr wrap="square">
            <a:spAutoFit/>
          </a:bodyPr>
          <a:lstStyle/>
          <a:p>
            <a:pPr algn="r"/>
            <a:r>
              <a:rPr lang="es-EC" dirty="0" smtClean="0">
                <a:solidFill>
                  <a:schemeClr val="tx2"/>
                </a:solidFill>
              </a:rPr>
              <a:t>Es el porcentaje de privaciones a partir del cual un hogar es identificado como </a:t>
            </a:r>
          </a:p>
          <a:p>
            <a:pPr algn="r"/>
            <a:r>
              <a:rPr lang="es-EC" dirty="0" smtClean="0">
                <a:solidFill>
                  <a:schemeClr val="tx2"/>
                </a:solidFill>
              </a:rPr>
              <a:t>pobre multidimensionalmente.</a:t>
            </a:r>
          </a:p>
          <a:p>
            <a:pPr algn="r"/>
            <a:endParaRPr lang="es-EC" dirty="0">
              <a:solidFill>
                <a:schemeClr val="tx2"/>
              </a:solidFill>
            </a:endParaRPr>
          </a:p>
        </p:txBody>
      </p:sp>
      <p:sp>
        <p:nvSpPr>
          <p:cNvPr id="8" name="7 Rectángulo"/>
          <p:cNvSpPr/>
          <p:nvPr/>
        </p:nvSpPr>
        <p:spPr>
          <a:xfrm>
            <a:off x="395536" y="4149080"/>
            <a:ext cx="4572000" cy="1200329"/>
          </a:xfrm>
          <a:prstGeom prst="rect">
            <a:avLst/>
          </a:prstGeom>
        </p:spPr>
        <p:txBody>
          <a:bodyPr>
            <a:spAutoFit/>
          </a:bodyPr>
          <a:lstStyle/>
          <a:p>
            <a:r>
              <a:rPr lang="es-EC" dirty="0" smtClean="0">
                <a:solidFill>
                  <a:schemeClr val="bg1"/>
                </a:solidFill>
              </a:rPr>
              <a:t>5   Métricas de Pobreza Multidimensional</a:t>
            </a:r>
          </a:p>
          <a:p>
            <a:endParaRPr lang="es-EC" dirty="0" smtClean="0"/>
          </a:p>
          <a:p>
            <a:endParaRPr lang="es-EC" dirty="0" smtClean="0"/>
          </a:p>
          <a:p>
            <a:endParaRPr lang="es-EC" dirty="0"/>
          </a:p>
        </p:txBody>
      </p:sp>
      <p:sp>
        <p:nvSpPr>
          <p:cNvPr id="9" name="8 Rectángulo"/>
          <p:cNvSpPr/>
          <p:nvPr/>
        </p:nvSpPr>
        <p:spPr>
          <a:xfrm>
            <a:off x="899592" y="4725144"/>
            <a:ext cx="4572000" cy="646331"/>
          </a:xfrm>
          <a:prstGeom prst="rect">
            <a:avLst/>
          </a:prstGeom>
        </p:spPr>
        <p:txBody>
          <a:bodyPr>
            <a:spAutoFit/>
          </a:bodyPr>
          <a:lstStyle/>
          <a:p>
            <a:r>
              <a:rPr lang="es-EC" dirty="0" smtClean="0">
                <a:solidFill>
                  <a:schemeClr val="tx2"/>
                </a:solidFill>
              </a:rPr>
              <a:t>Tasa de pobreza multidimensional</a:t>
            </a:r>
          </a:p>
          <a:p>
            <a:endParaRPr lang="es-EC" dirty="0">
              <a:solidFill>
                <a:schemeClr val="tx2"/>
              </a:solidFill>
            </a:endParaRPr>
          </a:p>
        </p:txBody>
      </p:sp>
      <p:sp>
        <p:nvSpPr>
          <p:cNvPr id="10" name="9 Rectángulo"/>
          <p:cNvSpPr/>
          <p:nvPr/>
        </p:nvSpPr>
        <p:spPr>
          <a:xfrm>
            <a:off x="899592" y="5229200"/>
            <a:ext cx="4572000" cy="646331"/>
          </a:xfrm>
          <a:prstGeom prst="rect">
            <a:avLst/>
          </a:prstGeom>
        </p:spPr>
        <p:txBody>
          <a:bodyPr>
            <a:spAutoFit/>
          </a:bodyPr>
          <a:lstStyle/>
          <a:p>
            <a:r>
              <a:rPr lang="es-EC" dirty="0" smtClean="0">
                <a:solidFill>
                  <a:schemeClr val="tx2"/>
                </a:solidFill>
              </a:rPr>
              <a:t>Tasa de pobreza extrema multidimensional</a:t>
            </a:r>
          </a:p>
          <a:p>
            <a:endParaRPr lang="es-EC" dirty="0">
              <a:solidFill>
                <a:schemeClr val="tx2"/>
              </a:solidFill>
            </a:endParaRPr>
          </a:p>
        </p:txBody>
      </p:sp>
      <p:sp>
        <p:nvSpPr>
          <p:cNvPr id="11" name="10 Rectángulo"/>
          <p:cNvSpPr/>
          <p:nvPr/>
        </p:nvSpPr>
        <p:spPr>
          <a:xfrm>
            <a:off x="899592" y="5733256"/>
            <a:ext cx="4572000" cy="923330"/>
          </a:xfrm>
          <a:prstGeom prst="rect">
            <a:avLst/>
          </a:prstGeom>
        </p:spPr>
        <p:txBody>
          <a:bodyPr>
            <a:spAutoFit/>
          </a:bodyPr>
          <a:lstStyle/>
          <a:p>
            <a:r>
              <a:rPr lang="es-EC" dirty="0" smtClean="0">
                <a:solidFill>
                  <a:schemeClr val="tx2"/>
                </a:solidFill>
              </a:rPr>
              <a:t>Índice de Pobreza Multidimensional</a:t>
            </a:r>
          </a:p>
          <a:p>
            <a:endParaRPr lang="es-EC" dirty="0" smtClean="0">
              <a:solidFill>
                <a:schemeClr val="tx2"/>
              </a:solidFill>
            </a:endParaRPr>
          </a:p>
          <a:p>
            <a:endParaRPr lang="es-EC" dirty="0">
              <a:solidFill>
                <a:schemeClr val="tx2"/>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descr="C:\Users\xavila\Desktop\presetnacion\presetnacion 03\07.jpg"/>
          <p:cNvPicPr>
            <a:picLocks noChangeAspect="1" noChangeArrowheads="1"/>
          </p:cNvPicPr>
          <p:nvPr/>
        </p:nvPicPr>
        <p:blipFill>
          <a:blip r:embed="rId2" cstate="print"/>
          <a:srcRect/>
          <a:stretch>
            <a:fillRect/>
          </a:stretch>
        </p:blipFill>
        <p:spPr bwMode="auto">
          <a:xfrm>
            <a:off x="0" y="0"/>
            <a:ext cx="9144000" cy="6857999"/>
          </a:xfrm>
          <a:prstGeom prst="rect">
            <a:avLst/>
          </a:prstGeom>
          <a:noFill/>
        </p:spPr>
      </p:pic>
      <p:sp>
        <p:nvSpPr>
          <p:cNvPr id="6" name="5 Rectángulo"/>
          <p:cNvSpPr/>
          <p:nvPr/>
        </p:nvSpPr>
        <p:spPr>
          <a:xfrm>
            <a:off x="2397858" y="1052736"/>
            <a:ext cx="6872779" cy="400110"/>
          </a:xfrm>
          <a:prstGeom prst="rect">
            <a:avLst/>
          </a:prstGeom>
        </p:spPr>
        <p:txBody>
          <a:bodyPr wrap="none">
            <a:spAutoFit/>
          </a:bodyPr>
          <a:lstStyle/>
          <a:p>
            <a:r>
              <a:rPr lang="es-EC" sz="2000" b="1" dirty="0" smtClean="0">
                <a:solidFill>
                  <a:schemeClr val="tx2"/>
                </a:solidFill>
              </a:rPr>
              <a:t>Entonces... ¿Cuáles son las dimensiones, pesos e indicadores?</a:t>
            </a:r>
            <a:endParaRPr lang="es-EC" sz="2000" b="1" dirty="0">
              <a:solidFill>
                <a:schemeClr val="tx2"/>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C"/>
          </a:p>
        </p:txBody>
      </p:sp>
      <p:sp>
        <p:nvSpPr>
          <p:cNvPr id="3" name="2 Marcador de contenido"/>
          <p:cNvSpPr>
            <a:spLocks noGrp="1"/>
          </p:cNvSpPr>
          <p:nvPr>
            <p:ph idx="1"/>
          </p:nvPr>
        </p:nvSpPr>
        <p:spPr/>
        <p:txBody>
          <a:bodyPr/>
          <a:lstStyle/>
          <a:p>
            <a:endParaRPr lang="es-EC"/>
          </a:p>
        </p:txBody>
      </p:sp>
      <p:pic>
        <p:nvPicPr>
          <p:cNvPr id="8194" name="Picture 2" descr="C:\Users\xavila\Desktop\presetnacion\presetnacion 03\08.jpg"/>
          <p:cNvPicPr>
            <a:picLocks noChangeAspect="1" noChangeArrowheads="1"/>
          </p:cNvPicPr>
          <p:nvPr/>
        </p:nvPicPr>
        <p:blipFill>
          <a:blip r:embed="rId2" cstate="print"/>
          <a:srcRect/>
          <a:stretch>
            <a:fillRect/>
          </a:stretch>
        </p:blipFill>
        <p:spPr bwMode="auto">
          <a:xfrm>
            <a:off x="0" y="0"/>
            <a:ext cx="9144000" cy="6858001"/>
          </a:xfrm>
          <a:prstGeom prst="rect">
            <a:avLst/>
          </a:prstGeom>
          <a:noFill/>
        </p:spPr>
      </p:pic>
      <p:sp>
        <p:nvSpPr>
          <p:cNvPr id="5" name="4 Rectángulo"/>
          <p:cNvSpPr/>
          <p:nvPr/>
        </p:nvSpPr>
        <p:spPr>
          <a:xfrm>
            <a:off x="4283968" y="1196752"/>
            <a:ext cx="3969676" cy="400110"/>
          </a:xfrm>
          <a:prstGeom prst="rect">
            <a:avLst/>
          </a:prstGeom>
        </p:spPr>
        <p:txBody>
          <a:bodyPr wrap="none">
            <a:spAutoFit/>
          </a:bodyPr>
          <a:lstStyle/>
          <a:p>
            <a:r>
              <a:rPr lang="es-EC" sz="2000" b="1" dirty="0" smtClean="0">
                <a:solidFill>
                  <a:schemeClr val="tx2"/>
                </a:solidFill>
              </a:rPr>
              <a:t>¿Quién es pobre multidimensional?</a:t>
            </a:r>
            <a:endParaRPr lang="es-EC" sz="2000" b="1" dirty="0">
              <a:solidFill>
                <a:schemeClr val="tx2"/>
              </a:solidFill>
            </a:endParaRPr>
          </a:p>
        </p:txBody>
      </p:sp>
      <p:sp>
        <p:nvSpPr>
          <p:cNvPr id="8" name="7 Rectángulo"/>
          <p:cNvSpPr/>
          <p:nvPr/>
        </p:nvSpPr>
        <p:spPr>
          <a:xfrm>
            <a:off x="251520" y="1547500"/>
            <a:ext cx="2435667" cy="369332"/>
          </a:xfrm>
          <a:prstGeom prst="rect">
            <a:avLst/>
          </a:prstGeom>
        </p:spPr>
        <p:txBody>
          <a:bodyPr wrap="none">
            <a:spAutoFit/>
          </a:bodyPr>
          <a:lstStyle/>
          <a:p>
            <a:r>
              <a:rPr lang="es-EC" dirty="0" smtClean="0">
                <a:solidFill>
                  <a:schemeClr val="bg1"/>
                </a:solidFill>
              </a:rPr>
              <a:t>Pobre Multidimensional</a:t>
            </a:r>
            <a:endParaRPr lang="es-EC" dirty="0">
              <a:solidFill>
                <a:schemeClr val="bg1"/>
              </a:solidFill>
            </a:endParaRPr>
          </a:p>
        </p:txBody>
      </p:sp>
      <p:sp>
        <p:nvSpPr>
          <p:cNvPr id="9" name="8 Rectángulo"/>
          <p:cNvSpPr/>
          <p:nvPr/>
        </p:nvSpPr>
        <p:spPr>
          <a:xfrm>
            <a:off x="251520" y="4365104"/>
            <a:ext cx="4572000" cy="923330"/>
          </a:xfrm>
          <a:prstGeom prst="rect">
            <a:avLst/>
          </a:prstGeom>
        </p:spPr>
        <p:txBody>
          <a:bodyPr>
            <a:spAutoFit/>
          </a:bodyPr>
          <a:lstStyle/>
          <a:p>
            <a:r>
              <a:rPr lang="es-EC" dirty="0" smtClean="0">
                <a:solidFill>
                  <a:schemeClr val="bg1"/>
                </a:solidFill>
              </a:rPr>
              <a:t>Pobre Extremo Multidimensional</a:t>
            </a:r>
          </a:p>
          <a:p>
            <a:endParaRPr lang="es-EC" dirty="0" smtClean="0">
              <a:solidFill>
                <a:schemeClr val="bg1"/>
              </a:solidFill>
            </a:endParaRPr>
          </a:p>
          <a:p>
            <a:endParaRPr lang="es-EC" dirty="0">
              <a:solidFill>
                <a:schemeClr val="bg1"/>
              </a:solidFill>
            </a:endParaRPr>
          </a:p>
        </p:txBody>
      </p:sp>
      <p:sp>
        <p:nvSpPr>
          <p:cNvPr id="10" name="9 Rectángulo"/>
          <p:cNvSpPr/>
          <p:nvPr/>
        </p:nvSpPr>
        <p:spPr>
          <a:xfrm>
            <a:off x="899592" y="1916832"/>
            <a:ext cx="7344816" cy="646331"/>
          </a:xfrm>
          <a:prstGeom prst="rect">
            <a:avLst/>
          </a:prstGeom>
        </p:spPr>
        <p:txBody>
          <a:bodyPr wrap="square">
            <a:spAutoFit/>
          </a:bodyPr>
          <a:lstStyle/>
          <a:p>
            <a:r>
              <a:rPr lang="es-EC" dirty="0" smtClean="0">
                <a:solidFill>
                  <a:schemeClr val="tx2"/>
                </a:solidFill>
              </a:rPr>
              <a:t>Una persona es pobre cuando se encuentra privada en al menos una tercera parte de los indicadores ponderados, es decir en al menos 4 privaciones </a:t>
            </a:r>
            <a:endParaRPr lang="es-EC" dirty="0">
              <a:solidFill>
                <a:schemeClr val="tx2"/>
              </a:solidFill>
            </a:endParaRPr>
          </a:p>
        </p:txBody>
      </p:sp>
      <p:sp>
        <p:nvSpPr>
          <p:cNvPr id="11" name="10 Rectángulo"/>
          <p:cNvSpPr/>
          <p:nvPr/>
        </p:nvSpPr>
        <p:spPr>
          <a:xfrm>
            <a:off x="1835696" y="2555612"/>
            <a:ext cx="5958408" cy="338554"/>
          </a:xfrm>
          <a:prstGeom prst="rect">
            <a:avLst/>
          </a:prstGeom>
        </p:spPr>
        <p:txBody>
          <a:bodyPr wrap="square">
            <a:spAutoFit/>
          </a:bodyPr>
          <a:lstStyle/>
          <a:p>
            <a:pPr algn="ctr"/>
            <a:r>
              <a:rPr lang="es-EC" sz="1600" dirty="0" smtClean="0">
                <a:solidFill>
                  <a:schemeClr val="tx2"/>
                </a:solidFill>
              </a:rPr>
              <a:t>La selección de esta línea de pobreza se basa en 2 criterios:</a:t>
            </a:r>
            <a:endParaRPr lang="es-EC" sz="1600" dirty="0">
              <a:solidFill>
                <a:schemeClr val="tx2"/>
              </a:solidFill>
            </a:endParaRPr>
          </a:p>
        </p:txBody>
      </p:sp>
      <p:sp>
        <p:nvSpPr>
          <p:cNvPr id="12" name="11 Rectángulo"/>
          <p:cNvSpPr/>
          <p:nvPr/>
        </p:nvSpPr>
        <p:spPr>
          <a:xfrm>
            <a:off x="4572000" y="2996953"/>
            <a:ext cx="4176464" cy="1969770"/>
          </a:xfrm>
          <a:prstGeom prst="rect">
            <a:avLst/>
          </a:prstGeom>
        </p:spPr>
        <p:txBody>
          <a:bodyPr wrap="square">
            <a:spAutoFit/>
          </a:bodyPr>
          <a:lstStyle/>
          <a:p>
            <a:pPr marL="285750" indent="-285750">
              <a:buAutoNum type="romanLcParenR"/>
            </a:pPr>
            <a:r>
              <a:rPr lang="es-EC" sz="1400" dirty="0" smtClean="0">
                <a:solidFill>
                  <a:schemeClr val="tx2"/>
                </a:solidFill>
              </a:rPr>
              <a:t>El número de privaciones promedio de los hogares que se autodefinen como pobres</a:t>
            </a:r>
          </a:p>
          <a:p>
            <a:pPr marL="285750" indent="-285750">
              <a:buAutoNum type="romanLcParenR"/>
            </a:pPr>
            <a:endParaRPr lang="es-EC" sz="1400" dirty="0" smtClean="0">
              <a:solidFill>
                <a:schemeClr val="tx2"/>
              </a:solidFill>
            </a:endParaRPr>
          </a:p>
          <a:p>
            <a:pPr marL="285750" indent="-285750">
              <a:buFontTx/>
              <a:buAutoNum type="romanLcParenR"/>
            </a:pPr>
            <a:r>
              <a:rPr lang="es-EC" sz="1400" dirty="0" smtClean="0">
                <a:solidFill>
                  <a:schemeClr val="tx2"/>
                </a:solidFill>
              </a:rPr>
              <a:t>Consistencia internacional: entre los países que cuentan con IPM la línea se sitúa entre el 25% y 35%</a:t>
            </a:r>
          </a:p>
          <a:p>
            <a:pPr marL="285750" indent="-285750">
              <a:buAutoNum type="romanLcParenR"/>
            </a:pPr>
            <a:endParaRPr lang="es-EC" sz="1400" dirty="0" smtClean="0">
              <a:solidFill>
                <a:schemeClr val="tx2"/>
              </a:solidFill>
            </a:endParaRPr>
          </a:p>
          <a:p>
            <a:endParaRPr lang="es-EC" sz="1200" dirty="0" smtClean="0">
              <a:solidFill>
                <a:schemeClr val="tx2"/>
              </a:solidFill>
            </a:endParaRPr>
          </a:p>
          <a:p>
            <a:endParaRPr lang="es-EC" sz="1200" dirty="0">
              <a:solidFill>
                <a:schemeClr val="tx2"/>
              </a:solidFill>
            </a:endParaRPr>
          </a:p>
        </p:txBody>
      </p:sp>
      <p:sp>
        <p:nvSpPr>
          <p:cNvPr id="14" name="13 Rectángulo"/>
          <p:cNvSpPr/>
          <p:nvPr/>
        </p:nvSpPr>
        <p:spPr>
          <a:xfrm>
            <a:off x="4860032" y="5085184"/>
            <a:ext cx="3312368" cy="954107"/>
          </a:xfrm>
          <a:prstGeom prst="rect">
            <a:avLst/>
          </a:prstGeom>
        </p:spPr>
        <p:txBody>
          <a:bodyPr wrap="square">
            <a:spAutoFit/>
          </a:bodyPr>
          <a:lstStyle/>
          <a:p>
            <a:r>
              <a:rPr lang="es-EC" sz="1400" dirty="0" smtClean="0">
                <a:solidFill>
                  <a:schemeClr val="tx2"/>
                </a:solidFill>
              </a:rPr>
              <a:t>Una persona se considera en pobreza extrema,  cuando se encuentra privada en la mitad de los indicadores ponderados, es decir en al menos 6 privaciones </a:t>
            </a:r>
            <a:endParaRPr lang="es-EC" sz="1400" dirty="0">
              <a:solidFill>
                <a:schemeClr val="tx2"/>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C"/>
          </a:p>
        </p:txBody>
      </p:sp>
      <p:sp>
        <p:nvSpPr>
          <p:cNvPr id="3" name="2 Marcador de contenido"/>
          <p:cNvSpPr>
            <a:spLocks noGrp="1"/>
          </p:cNvSpPr>
          <p:nvPr>
            <p:ph idx="1"/>
          </p:nvPr>
        </p:nvSpPr>
        <p:spPr/>
        <p:txBody>
          <a:bodyPr/>
          <a:lstStyle/>
          <a:p>
            <a:endParaRPr lang="es-EC"/>
          </a:p>
        </p:txBody>
      </p:sp>
      <p:pic>
        <p:nvPicPr>
          <p:cNvPr id="9218" name="Picture 2" descr="C:\Users\xavila\Desktop\presetnacion\presetnacion 03\09.jpg"/>
          <p:cNvPicPr>
            <a:picLocks noChangeAspect="1" noChangeArrowheads="1"/>
          </p:cNvPicPr>
          <p:nvPr/>
        </p:nvPicPr>
        <p:blipFill>
          <a:blip r:embed="rId2" cstate="print"/>
          <a:srcRect/>
          <a:stretch>
            <a:fillRect/>
          </a:stretch>
        </p:blipFill>
        <p:spPr bwMode="auto">
          <a:xfrm>
            <a:off x="0" y="0"/>
            <a:ext cx="9143999" cy="6858000"/>
          </a:xfrm>
          <a:prstGeom prst="rect">
            <a:avLst/>
          </a:prstGeom>
          <a:noFill/>
        </p:spPr>
      </p:pic>
      <p:sp>
        <p:nvSpPr>
          <p:cNvPr id="5" name="4 Rectángulo"/>
          <p:cNvSpPr/>
          <p:nvPr/>
        </p:nvSpPr>
        <p:spPr>
          <a:xfrm>
            <a:off x="6372200" y="980728"/>
            <a:ext cx="2512483" cy="400110"/>
          </a:xfrm>
          <a:prstGeom prst="rect">
            <a:avLst/>
          </a:prstGeom>
        </p:spPr>
        <p:txBody>
          <a:bodyPr wrap="none">
            <a:spAutoFit/>
          </a:bodyPr>
          <a:lstStyle/>
          <a:p>
            <a:r>
              <a:rPr lang="es-EC" sz="2000" b="1" dirty="0" smtClean="0">
                <a:solidFill>
                  <a:schemeClr val="tx2"/>
                </a:solidFill>
              </a:rPr>
              <a:t>¿Cuántos son pobres?</a:t>
            </a:r>
            <a:endParaRPr lang="es-EC" sz="2000" b="1" dirty="0">
              <a:solidFill>
                <a:schemeClr val="tx2"/>
              </a:solidFill>
            </a:endParaRPr>
          </a:p>
        </p:txBody>
      </p:sp>
      <p:sp>
        <p:nvSpPr>
          <p:cNvPr id="6" name="5 Rectángulo"/>
          <p:cNvSpPr/>
          <p:nvPr/>
        </p:nvSpPr>
        <p:spPr>
          <a:xfrm>
            <a:off x="5148064" y="1628800"/>
            <a:ext cx="3816424" cy="2123658"/>
          </a:xfrm>
          <a:prstGeom prst="rect">
            <a:avLst/>
          </a:prstGeom>
        </p:spPr>
        <p:txBody>
          <a:bodyPr wrap="square">
            <a:spAutoFit/>
          </a:bodyPr>
          <a:lstStyle/>
          <a:p>
            <a:r>
              <a:rPr lang="es-EC" sz="1600" dirty="0" smtClean="0">
                <a:solidFill>
                  <a:schemeClr val="tx2"/>
                </a:solidFill>
              </a:rPr>
              <a:t>Entre 2009 a </a:t>
            </a:r>
            <a:r>
              <a:rPr lang="es-EC" sz="1600" dirty="0" smtClean="0">
                <a:solidFill>
                  <a:schemeClr val="tx2"/>
                </a:solidFill>
              </a:rPr>
              <a:t>2015, </a:t>
            </a:r>
            <a:r>
              <a:rPr lang="es-EC" sz="1600" dirty="0" smtClean="0">
                <a:solidFill>
                  <a:schemeClr val="tx2"/>
                </a:solidFill>
              </a:rPr>
              <a:t>el porcentaje de personas que en condición de pobreza multidimensional se reduce 16.5 puntos porcentuales, lo que representa 1.9 millones de personas fuera de la pobreza multidimensional.</a:t>
            </a:r>
          </a:p>
          <a:p>
            <a:endParaRPr lang="es-EC" sz="1600" dirty="0" smtClean="0">
              <a:solidFill>
                <a:schemeClr val="tx2"/>
              </a:solidFill>
            </a:endParaRPr>
          </a:p>
          <a:p>
            <a:endParaRPr lang="es-EC" sz="1600" dirty="0">
              <a:solidFill>
                <a:schemeClr val="tx2"/>
              </a:solidFill>
            </a:endParaRPr>
          </a:p>
        </p:txBody>
      </p:sp>
      <p:sp>
        <p:nvSpPr>
          <p:cNvPr id="7" name="6 Rectángulo"/>
          <p:cNvSpPr/>
          <p:nvPr/>
        </p:nvSpPr>
        <p:spPr>
          <a:xfrm>
            <a:off x="395536" y="1340768"/>
            <a:ext cx="4572000" cy="1200329"/>
          </a:xfrm>
          <a:prstGeom prst="rect">
            <a:avLst/>
          </a:prstGeom>
        </p:spPr>
        <p:txBody>
          <a:bodyPr>
            <a:spAutoFit/>
          </a:bodyPr>
          <a:lstStyle/>
          <a:p>
            <a:r>
              <a:rPr lang="es-EC" dirty="0" smtClean="0">
                <a:solidFill>
                  <a:schemeClr val="bg1"/>
                </a:solidFill>
              </a:rPr>
              <a:t>Tasa de Pobreza Multidimensional</a:t>
            </a:r>
          </a:p>
          <a:p>
            <a:endParaRPr lang="es-EC" dirty="0" smtClean="0">
              <a:solidFill>
                <a:schemeClr val="bg1"/>
              </a:solidFill>
            </a:endParaRPr>
          </a:p>
          <a:p>
            <a:endParaRPr lang="es-EC" dirty="0" smtClean="0">
              <a:solidFill>
                <a:schemeClr val="bg1"/>
              </a:solidFill>
            </a:endParaRPr>
          </a:p>
          <a:p>
            <a:endParaRPr lang="es-EC" dirty="0">
              <a:solidFill>
                <a:schemeClr val="bg1"/>
              </a:solidFill>
            </a:endParaRPr>
          </a:p>
        </p:txBody>
      </p:sp>
      <p:sp>
        <p:nvSpPr>
          <p:cNvPr id="8" name="7 Rectángulo"/>
          <p:cNvSpPr/>
          <p:nvPr/>
        </p:nvSpPr>
        <p:spPr>
          <a:xfrm>
            <a:off x="4427984" y="6362164"/>
            <a:ext cx="4572000" cy="523220"/>
          </a:xfrm>
          <a:prstGeom prst="rect">
            <a:avLst/>
          </a:prstGeom>
        </p:spPr>
        <p:txBody>
          <a:bodyPr>
            <a:spAutoFit/>
          </a:bodyPr>
          <a:lstStyle/>
          <a:p>
            <a:pPr algn="r"/>
            <a:r>
              <a:rPr lang="es-EC" sz="1400" dirty="0" smtClean="0">
                <a:solidFill>
                  <a:schemeClr val="tx2"/>
                </a:solidFill>
              </a:rPr>
              <a:t>Fuente: </a:t>
            </a:r>
            <a:r>
              <a:rPr lang="es-EC" sz="1400" dirty="0" err="1" smtClean="0">
                <a:solidFill>
                  <a:schemeClr val="tx2"/>
                </a:solidFill>
              </a:rPr>
              <a:t>Enemdu</a:t>
            </a:r>
            <a:r>
              <a:rPr lang="es-EC" sz="1400" dirty="0" smtClean="0">
                <a:solidFill>
                  <a:schemeClr val="tx2"/>
                </a:solidFill>
              </a:rPr>
              <a:t>, diciembre de cada año</a:t>
            </a:r>
          </a:p>
          <a:p>
            <a:pPr algn="r"/>
            <a:endParaRPr lang="es-EC" sz="1400" dirty="0">
              <a:solidFill>
                <a:schemeClr val="tx2"/>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C"/>
          </a:p>
        </p:txBody>
      </p:sp>
      <p:sp>
        <p:nvSpPr>
          <p:cNvPr id="3" name="2 Marcador de contenido"/>
          <p:cNvSpPr>
            <a:spLocks noGrp="1"/>
          </p:cNvSpPr>
          <p:nvPr>
            <p:ph idx="1"/>
          </p:nvPr>
        </p:nvSpPr>
        <p:spPr/>
        <p:txBody>
          <a:bodyPr/>
          <a:lstStyle/>
          <a:p>
            <a:endParaRPr lang="es-EC"/>
          </a:p>
        </p:txBody>
      </p:sp>
      <p:pic>
        <p:nvPicPr>
          <p:cNvPr id="10242" name="Picture 2" descr="C:\Users\xavila\Desktop\presetnacion\presetnacion 03\10.jpg"/>
          <p:cNvPicPr>
            <a:picLocks noChangeAspect="1" noChangeArrowheads="1"/>
          </p:cNvPicPr>
          <p:nvPr/>
        </p:nvPicPr>
        <p:blipFill>
          <a:blip r:embed="rId2" cstate="print"/>
          <a:srcRect/>
          <a:stretch>
            <a:fillRect/>
          </a:stretch>
        </p:blipFill>
        <p:spPr bwMode="auto">
          <a:xfrm>
            <a:off x="0" y="0"/>
            <a:ext cx="9144000" cy="6858001"/>
          </a:xfrm>
          <a:prstGeom prst="rect">
            <a:avLst/>
          </a:prstGeom>
          <a:noFill/>
        </p:spPr>
      </p:pic>
      <p:sp>
        <p:nvSpPr>
          <p:cNvPr id="5" name="4 Rectángulo"/>
          <p:cNvSpPr/>
          <p:nvPr/>
        </p:nvSpPr>
        <p:spPr>
          <a:xfrm>
            <a:off x="5292080" y="980728"/>
            <a:ext cx="3569952" cy="400110"/>
          </a:xfrm>
          <a:prstGeom prst="rect">
            <a:avLst/>
          </a:prstGeom>
        </p:spPr>
        <p:txBody>
          <a:bodyPr wrap="none">
            <a:spAutoFit/>
          </a:bodyPr>
          <a:lstStyle/>
          <a:p>
            <a:r>
              <a:rPr lang="es-EC" sz="2000" b="1" dirty="0" smtClean="0">
                <a:solidFill>
                  <a:schemeClr val="tx2"/>
                </a:solidFill>
              </a:rPr>
              <a:t>¿Cuántos son pobres extremos?</a:t>
            </a:r>
            <a:endParaRPr lang="es-EC" sz="2000" b="1" dirty="0">
              <a:solidFill>
                <a:schemeClr val="tx2"/>
              </a:solidFill>
            </a:endParaRPr>
          </a:p>
        </p:txBody>
      </p:sp>
      <p:sp>
        <p:nvSpPr>
          <p:cNvPr id="6" name="5 Rectángulo"/>
          <p:cNvSpPr/>
          <p:nvPr/>
        </p:nvSpPr>
        <p:spPr>
          <a:xfrm>
            <a:off x="323528" y="1412776"/>
            <a:ext cx="4572000" cy="1477328"/>
          </a:xfrm>
          <a:prstGeom prst="rect">
            <a:avLst/>
          </a:prstGeom>
        </p:spPr>
        <p:txBody>
          <a:bodyPr>
            <a:spAutoFit/>
          </a:bodyPr>
          <a:lstStyle/>
          <a:p>
            <a:r>
              <a:rPr lang="es-EC" dirty="0" smtClean="0">
                <a:solidFill>
                  <a:schemeClr val="bg1"/>
                </a:solidFill>
              </a:rPr>
              <a:t>Tasa de Pobreza Extrema Multidimensional</a:t>
            </a:r>
          </a:p>
          <a:p>
            <a:endParaRPr lang="es-EC" dirty="0" smtClean="0">
              <a:solidFill>
                <a:schemeClr val="bg1"/>
              </a:solidFill>
            </a:endParaRPr>
          </a:p>
          <a:p>
            <a:endParaRPr lang="es-EC" dirty="0" smtClean="0">
              <a:solidFill>
                <a:schemeClr val="bg1"/>
              </a:solidFill>
            </a:endParaRPr>
          </a:p>
          <a:p>
            <a:endParaRPr lang="es-EC" dirty="0" smtClean="0">
              <a:solidFill>
                <a:schemeClr val="bg1"/>
              </a:solidFill>
            </a:endParaRPr>
          </a:p>
          <a:p>
            <a:endParaRPr lang="es-EC" dirty="0">
              <a:solidFill>
                <a:schemeClr val="bg1"/>
              </a:solidFill>
            </a:endParaRPr>
          </a:p>
        </p:txBody>
      </p:sp>
      <p:sp>
        <p:nvSpPr>
          <p:cNvPr id="7" name="6 Rectángulo"/>
          <p:cNvSpPr/>
          <p:nvPr/>
        </p:nvSpPr>
        <p:spPr>
          <a:xfrm>
            <a:off x="539552" y="4005064"/>
            <a:ext cx="3528392" cy="1877437"/>
          </a:xfrm>
          <a:prstGeom prst="rect">
            <a:avLst/>
          </a:prstGeom>
        </p:spPr>
        <p:txBody>
          <a:bodyPr wrap="square">
            <a:spAutoFit/>
          </a:bodyPr>
          <a:lstStyle/>
          <a:p>
            <a:r>
              <a:rPr lang="es-EC" sz="1600" dirty="0" smtClean="0">
                <a:solidFill>
                  <a:schemeClr val="tx2"/>
                </a:solidFill>
              </a:rPr>
              <a:t>Entre 2009 y </a:t>
            </a:r>
            <a:r>
              <a:rPr lang="es-EC" sz="1600" dirty="0" smtClean="0">
                <a:solidFill>
                  <a:schemeClr val="tx2"/>
                </a:solidFill>
              </a:rPr>
              <a:t>2015, </a:t>
            </a:r>
            <a:r>
              <a:rPr lang="es-EC" sz="1600" dirty="0" smtClean="0">
                <a:solidFill>
                  <a:schemeClr val="tx2"/>
                </a:solidFill>
              </a:rPr>
              <a:t>la pobreza extrema multidimensional se reduce 13.8 puntos porcentuales, lo que representa 1.8 millones de personas fuera de la pobreza extrema multidimensional.</a:t>
            </a:r>
          </a:p>
          <a:p>
            <a:endParaRPr lang="es-EC" sz="1600" dirty="0" smtClean="0">
              <a:solidFill>
                <a:schemeClr val="tx2"/>
              </a:solidFill>
            </a:endParaRPr>
          </a:p>
          <a:p>
            <a:endParaRPr lang="es-EC" sz="1600" dirty="0">
              <a:solidFill>
                <a:schemeClr val="tx2"/>
              </a:solidFill>
            </a:endParaRPr>
          </a:p>
        </p:txBody>
      </p:sp>
      <p:sp>
        <p:nvSpPr>
          <p:cNvPr id="8" name="7 Rectángulo"/>
          <p:cNvSpPr/>
          <p:nvPr/>
        </p:nvSpPr>
        <p:spPr>
          <a:xfrm>
            <a:off x="4427984" y="6362164"/>
            <a:ext cx="4572000" cy="523220"/>
          </a:xfrm>
          <a:prstGeom prst="rect">
            <a:avLst/>
          </a:prstGeom>
        </p:spPr>
        <p:txBody>
          <a:bodyPr>
            <a:spAutoFit/>
          </a:bodyPr>
          <a:lstStyle/>
          <a:p>
            <a:pPr algn="r"/>
            <a:r>
              <a:rPr lang="es-EC" sz="1400" dirty="0" smtClean="0">
                <a:solidFill>
                  <a:schemeClr val="tx2"/>
                </a:solidFill>
              </a:rPr>
              <a:t>Fuente: </a:t>
            </a:r>
            <a:r>
              <a:rPr lang="es-EC" sz="1400" dirty="0" err="1" smtClean="0">
                <a:solidFill>
                  <a:schemeClr val="tx2"/>
                </a:solidFill>
              </a:rPr>
              <a:t>Enemdu</a:t>
            </a:r>
            <a:r>
              <a:rPr lang="es-EC" sz="1400" dirty="0" smtClean="0">
                <a:solidFill>
                  <a:schemeClr val="tx2"/>
                </a:solidFill>
              </a:rPr>
              <a:t>, diciembre de cada año</a:t>
            </a:r>
          </a:p>
          <a:p>
            <a:pPr algn="r"/>
            <a:endParaRPr lang="es-EC" sz="1400" dirty="0">
              <a:solidFill>
                <a:schemeClr val="tx2"/>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C"/>
          </a:p>
        </p:txBody>
      </p:sp>
      <p:sp>
        <p:nvSpPr>
          <p:cNvPr id="3" name="2 Marcador de contenido"/>
          <p:cNvSpPr>
            <a:spLocks noGrp="1"/>
          </p:cNvSpPr>
          <p:nvPr>
            <p:ph idx="1"/>
          </p:nvPr>
        </p:nvSpPr>
        <p:spPr/>
        <p:txBody>
          <a:bodyPr/>
          <a:lstStyle/>
          <a:p>
            <a:endParaRPr lang="es-EC"/>
          </a:p>
        </p:txBody>
      </p:sp>
      <p:pic>
        <p:nvPicPr>
          <p:cNvPr id="11266" name="Picture 2" descr="C:\Users\xavila\Desktop\presetnacion\presetnacion 03\11.jpg"/>
          <p:cNvPicPr>
            <a:picLocks noChangeAspect="1" noChangeArrowheads="1"/>
          </p:cNvPicPr>
          <p:nvPr/>
        </p:nvPicPr>
        <p:blipFill>
          <a:blip r:embed="rId3" cstate="print"/>
          <a:srcRect/>
          <a:stretch>
            <a:fillRect/>
          </a:stretch>
        </p:blipFill>
        <p:spPr bwMode="auto">
          <a:xfrm>
            <a:off x="0" y="1"/>
            <a:ext cx="9144000" cy="6858000"/>
          </a:xfrm>
          <a:prstGeom prst="rect">
            <a:avLst/>
          </a:prstGeom>
          <a:noFill/>
        </p:spPr>
      </p:pic>
      <p:sp>
        <p:nvSpPr>
          <p:cNvPr id="5" name="4 Rectángulo"/>
          <p:cNvSpPr/>
          <p:nvPr/>
        </p:nvSpPr>
        <p:spPr>
          <a:xfrm>
            <a:off x="2771800" y="980728"/>
            <a:ext cx="5950668" cy="400110"/>
          </a:xfrm>
          <a:prstGeom prst="rect">
            <a:avLst/>
          </a:prstGeom>
        </p:spPr>
        <p:txBody>
          <a:bodyPr wrap="none">
            <a:spAutoFit/>
          </a:bodyPr>
          <a:lstStyle/>
          <a:p>
            <a:r>
              <a:rPr lang="es-EC" sz="2000" b="1" dirty="0" smtClean="0">
                <a:solidFill>
                  <a:schemeClr val="tx2"/>
                </a:solidFill>
              </a:rPr>
              <a:t>¿Cuántos son pobres + qué tan pobres son los pobres?</a:t>
            </a:r>
          </a:p>
        </p:txBody>
      </p:sp>
      <p:sp>
        <p:nvSpPr>
          <p:cNvPr id="6" name="5 Rectángulo"/>
          <p:cNvSpPr/>
          <p:nvPr/>
        </p:nvSpPr>
        <p:spPr>
          <a:xfrm>
            <a:off x="395536" y="1412776"/>
            <a:ext cx="4572000" cy="1754326"/>
          </a:xfrm>
          <a:prstGeom prst="rect">
            <a:avLst/>
          </a:prstGeom>
        </p:spPr>
        <p:txBody>
          <a:bodyPr>
            <a:spAutoFit/>
          </a:bodyPr>
          <a:lstStyle/>
          <a:p>
            <a:r>
              <a:rPr lang="es-EC" dirty="0" smtClean="0">
                <a:solidFill>
                  <a:schemeClr val="bg1"/>
                </a:solidFill>
              </a:rPr>
              <a:t>Índice de Pobreza Multidimensional</a:t>
            </a:r>
          </a:p>
          <a:p>
            <a:endParaRPr lang="es-EC" dirty="0" smtClean="0">
              <a:solidFill>
                <a:schemeClr val="bg1"/>
              </a:solidFill>
            </a:endParaRPr>
          </a:p>
          <a:p>
            <a:endParaRPr lang="es-EC" dirty="0" smtClean="0">
              <a:solidFill>
                <a:schemeClr val="bg1"/>
              </a:solidFill>
            </a:endParaRPr>
          </a:p>
          <a:p>
            <a:endParaRPr lang="es-EC" dirty="0" smtClean="0">
              <a:solidFill>
                <a:schemeClr val="bg1"/>
              </a:solidFill>
            </a:endParaRPr>
          </a:p>
          <a:p>
            <a:endParaRPr lang="es-EC" dirty="0" smtClean="0">
              <a:solidFill>
                <a:schemeClr val="bg1"/>
              </a:solidFill>
            </a:endParaRPr>
          </a:p>
          <a:p>
            <a:endParaRPr lang="es-EC" dirty="0">
              <a:solidFill>
                <a:schemeClr val="bg1"/>
              </a:solidFill>
            </a:endParaRPr>
          </a:p>
        </p:txBody>
      </p:sp>
      <p:sp>
        <p:nvSpPr>
          <p:cNvPr id="7" name="6 Rectángulo"/>
          <p:cNvSpPr/>
          <p:nvPr/>
        </p:nvSpPr>
        <p:spPr>
          <a:xfrm>
            <a:off x="5148064" y="1628800"/>
            <a:ext cx="3528392" cy="2308324"/>
          </a:xfrm>
          <a:prstGeom prst="rect">
            <a:avLst/>
          </a:prstGeom>
        </p:spPr>
        <p:txBody>
          <a:bodyPr wrap="square">
            <a:spAutoFit/>
          </a:bodyPr>
          <a:lstStyle/>
          <a:p>
            <a:r>
              <a:rPr lang="es-EC" sz="1600" dirty="0" smtClean="0">
                <a:solidFill>
                  <a:schemeClr val="tx2"/>
                </a:solidFill>
              </a:rPr>
              <a:t>En los últimos 6 años, el índice de pobreza multidimensional se reduce 10.2 puntos en la escala del índice, de 27.2 a 17 puntos. Es decir hay menos pobres y estos sufren en promedio menos privaciones.</a:t>
            </a:r>
          </a:p>
          <a:p>
            <a:endParaRPr lang="es-EC" sz="1600" dirty="0" smtClean="0">
              <a:solidFill>
                <a:schemeClr val="tx2"/>
              </a:solidFill>
            </a:endParaRPr>
          </a:p>
          <a:p>
            <a:endParaRPr lang="es-EC" sz="1600" dirty="0" smtClean="0">
              <a:solidFill>
                <a:schemeClr val="tx2"/>
              </a:solidFill>
            </a:endParaRPr>
          </a:p>
          <a:p>
            <a:endParaRPr lang="es-EC" sz="1600" dirty="0">
              <a:solidFill>
                <a:schemeClr val="tx2"/>
              </a:solidFill>
            </a:endParaRPr>
          </a:p>
        </p:txBody>
      </p:sp>
      <p:sp>
        <p:nvSpPr>
          <p:cNvPr id="8" name="7 Rectángulo"/>
          <p:cNvSpPr/>
          <p:nvPr/>
        </p:nvSpPr>
        <p:spPr>
          <a:xfrm>
            <a:off x="3672408" y="6165304"/>
            <a:ext cx="5940152" cy="1077218"/>
          </a:xfrm>
          <a:prstGeom prst="rect">
            <a:avLst/>
          </a:prstGeom>
        </p:spPr>
        <p:txBody>
          <a:bodyPr wrap="square">
            <a:spAutoFit/>
          </a:bodyPr>
          <a:lstStyle/>
          <a:p>
            <a:r>
              <a:rPr lang="es-EC" sz="1600" dirty="0" smtClean="0">
                <a:solidFill>
                  <a:schemeClr val="tx2"/>
                </a:solidFill>
              </a:rPr>
              <a:t>Nota: Para una mejor visualización, se re-escalan los datos x100.</a:t>
            </a:r>
          </a:p>
          <a:p>
            <a:r>
              <a:rPr lang="es-EC" sz="1600" dirty="0" smtClean="0">
                <a:solidFill>
                  <a:schemeClr val="tx2"/>
                </a:solidFill>
              </a:rPr>
              <a:t>Fuente: </a:t>
            </a:r>
            <a:r>
              <a:rPr lang="es-EC" sz="1600" dirty="0" err="1" smtClean="0">
                <a:solidFill>
                  <a:schemeClr val="tx2"/>
                </a:solidFill>
              </a:rPr>
              <a:t>Enemdu</a:t>
            </a:r>
            <a:r>
              <a:rPr lang="es-EC" sz="1600" dirty="0" smtClean="0">
                <a:solidFill>
                  <a:schemeClr val="tx2"/>
                </a:solidFill>
              </a:rPr>
              <a:t>, diciembre de cada año</a:t>
            </a:r>
          </a:p>
          <a:p>
            <a:endParaRPr lang="es-EC" sz="1600" dirty="0" smtClean="0">
              <a:solidFill>
                <a:schemeClr val="tx2"/>
              </a:solidFill>
            </a:endParaRPr>
          </a:p>
          <a:p>
            <a:endParaRPr lang="es-EC" sz="1600" dirty="0">
              <a:solidFill>
                <a:schemeClr val="tx2"/>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xavila\Desktop\presetnacion\presetnacion 03\distribucion.jpg"/>
          <p:cNvPicPr>
            <a:picLocks noChangeAspect="1" noChangeArrowheads="1"/>
          </p:cNvPicPr>
          <p:nvPr/>
        </p:nvPicPr>
        <p:blipFill>
          <a:blip r:embed="rId3" cstate="print"/>
          <a:srcRect/>
          <a:stretch>
            <a:fillRect/>
          </a:stretch>
        </p:blipFill>
        <p:spPr bwMode="auto">
          <a:xfrm>
            <a:off x="0" y="0"/>
            <a:ext cx="9144000" cy="6857999"/>
          </a:xfrm>
          <a:prstGeom prst="rect">
            <a:avLst/>
          </a:prstGeom>
          <a:noFill/>
        </p:spPr>
      </p:pic>
      <p:sp>
        <p:nvSpPr>
          <p:cNvPr id="5" name="4 Rectángulo"/>
          <p:cNvSpPr/>
          <p:nvPr/>
        </p:nvSpPr>
        <p:spPr>
          <a:xfrm>
            <a:off x="467544" y="1196752"/>
            <a:ext cx="4572000" cy="2031325"/>
          </a:xfrm>
          <a:prstGeom prst="rect">
            <a:avLst/>
          </a:prstGeom>
        </p:spPr>
        <p:txBody>
          <a:bodyPr>
            <a:spAutoFit/>
          </a:bodyPr>
          <a:lstStyle/>
          <a:p>
            <a:r>
              <a:rPr lang="es-EC" dirty="0" smtClean="0">
                <a:solidFill>
                  <a:schemeClr val="bg1"/>
                </a:solidFill>
              </a:rPr>
              <a:t>Descomposición del IPM</a:t>
            </a:r>
          </a:p>
          <a:p>
            <a:endParaRPr lang="es-EC" dirty="0" smtClean="0">
              <a:solidFill>
                <a:schemeClr val="bg1"/>
              </a:solidFill>
            </a:endParaRPr>
          </a:p>
          <a:p>
            <a:endParaRPr lang="es-EC" dirty="0" smtClean="0">
              <a:solidFill>
                <a:schemeClr val="bg1"/>
              </a:solidFill>
            </a:endParaRPr>
          </a:p>
          <a:p>
            <a:endParaRPr lang="es-EC" dirty="0" smtClean="0">
              <a:solidFill>
                <a:schemeClr val="bg1"/>
              </a:solidFill>
            </a:endParaRPr>
          </a:p>
          <a:p>
            <a:endParaRPr lang="es-EC" dirty="0" smtClean="0">
              <a:solidFill>
                <a:schemeClr val="bg1"/>
              </a:solidFill>
            </a:endParaRPr>
          </a:p>
          <a:p>
            <a:endParaRPr lang="es-EC" dirty="0" smtClean="0">
              <a:solidFill>
                <a:schemeClr val="bg1"/>
              </a:solidFill>
            </a:endParaRPr>
          </a:p>
          <a:p>
            <a:endParaRPr lang="es-EC" dirty="0">
              <a:solidFill>
                <a:schemeClr val="bg1"/>
              </a:solidFill>
            </a:endParaRPr>
          </a:p>
        </p:txBody>
      </p:sp>
      <p:sp>
        <p:nvSpPr>
          <p:cNvPr id="7" name="6 Rectángulo"/>
          <p:cNvSpPr/>
          <p:nvPr/>
        </p:nvSpPr>
        <p:spPr>
          <a:xfrm>
            <a:off x="6300192" y="980728"/>
            <a:ext cx="2474780" cy="400110"/>
          </a:xfrm>
          <a:prstGeom prst="rect">
            <a:avLst/>
          </a:prstGeom>
        </p:spPr>
        <p:txBody>
          <a:bodyPr wrap="none">
            <a:spAutoFit/>
          </a:bodyPr>
          <a:lstStyle/>
          <a:p>
            <a:r>
              <a:rPr lang="es-EC" sz="2000" b="1" dirty="0" smtClean="0">
                <a:solidFill>
                  <a:schemeClr val="tx2"/>
                </a:solidFill>
              </a:rPr>
              <a:t>¿Por qué son pobres?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xavila\Desktop\presetnacion\vacia.jpg"/>
          <p:cNvPicPr>
            <a:picLocks noChangeAspect="1" noChangeArrowheads="1"/>
          </p:cNvPicPr>
          <p:nvPr/>
        </p:nvPicPr>
        <p:blipFill>
          <a:blip r:embed="rId3" cstate="print"/>
          <a:srcRect/>
          <a:stretch>
            <a:fillRect/>
          </a:stretch>
        </p:blipFill>
        <p:spPr bwMode="auto">
          <a:xfrm>
            <a:off x="-1" y="1"/>
            <a:ext cx="9144001" cy="6858000"/>
          </a:xfrm>
          <a:prstGeom prst="rect">
            <a:avLst/>
          </a:prstGeom>
          <a:noFill/>
        </p:spPr>
      </p:pic>
      <p:sp>
        <p:nvSpPr>
          <p:cNvPr id="6" name="5 Marcador de contenido"/>
          <p:cNvSpPr>
            <a:spLocks noGrp="1"/>
          </p:cNvSpPr>
          <p:nvPr>
            <p:ph idx="1"/>
          </p:nvPr>
        </p:nvSpPr>
        <p:spPr/>
        <p:txBody>
          <a:bodyPr/>
          <a:lstStyle/>
          <a:p>
            <a:endParaRPr lang="es-EC"/>
          </a:p>
        </p:txBody>
      </p:sp>
      <p:pic>
        <p:nvPicPr>
          <p:cNvPr id="17410" name="Picture 2" descr="C:\Users\xavila\Desktop\presetnacion\presentacion 02\fondo.jpg"/>
          <p:cNvPicPr>
            <a:picLocks noChangeAspect="1" noChangeArrowheads="1"/>
          </p:cNvPicPr>
          <p:nvPr/>
        </p:nvPicPr>
        <p:blipFill>
          <a:blip r:embed="rId4" cstate="print"/>
          <a:srcRect/>
          <a:stretch>
            <a:fillRect/>
          </a:stretch>
        </p:blipFill>
        <p:spPr bwMode="auto">
          <a:xfrm>
            <a:off x="0" y="1340768"/>
            <a:ext cx="9404192" cy="6048672"/>
          </a:xfrm>
          <a:prstGeom prst="rect">
            <a:avLst/>
          </a:prstGeom>
          <a:noFill/>
        </p:spPr>
      </p:pic>
    </p:spTree>
    <p:extLst>
      <p:ext uri="{BB962C8B-B14F-4D97-AF65-F5344CB8AC3E}">
        <p14:creationId xmlns:p14="http://schemas.microsoft.com/office/powerpoint/2010/main" val="32858503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C"/>
          </a:p>
        </p:txBody>
      </p:sp>
      <p:sp>
        <p:nvSpPr>
          <p:cNvPr id="3" name="2 Marcador de contenido"/>
          <p:cNvSpPr>
            <a:spLocks noGrp="1"/>
          </p:cNvSpPr>
          <p:nvPr>
            <p:ph idx="1"/>
          </p:nvPr>
        </p:nvSpPr>
        <p:spPr/>
        <p:txBody>
          <a:bodyPr/>
          <a:lstStyle/>
          <a:p>
            <a:endParaRPr lang="es-EC"/>
          </a:p>
        </p:txBody>
      </p:sp>
      <p:pic>
        <p:nvPicPr>
          <p:cNvPr id="17410" name="Picture 2" descr="C:\Users\xavila\Desktop\presetnacion\17.jpg"/>
          <p:cNvPicPr>
            <a:picLocks noChangeAspect="1" noChangeArrowheads="1"/>
          </p:cNvPicPr>
          <p:nvPr/>
        </p:nvPicPr>
        <p:blipFill>
          <a:blip r:embed="rId2" cstate="print"/>
          <a:srcRect/>
          <a:stretch>
            <a:fillRect/>
          </a:stretch>
        </p:blipFill>
        <p:spPr bwMode="auto">
          <a:xfrm>
            <a:off x="0" y="1"/>
            <a:ext cx="9144000" cy="68580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742</TotalTime>
  <Words>653</Words>
  <Application>Microsoft Office PowerPoint</Application>
  <PresentationFormat>Presentación en pantalla (4:3)</PresentationFormat>
  <Paragraphs>104</Paragraphs>
  <Slides>15</Slides>
  <Notes>7</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15</vt:i4>
      </vt:variant>
    </vt:vector>
  </HeadingPairs>
  <TitlesOfParts>
    <vt:vector size="18" baseType="lpstr">
      <vt:lpstr>Arial</vt:lpstr>
      <vt:lpstr>Calibri</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xavila</dc:creator>
  <cp:lastModifiedBy>INEC Julio Muñoz</cp:lastModifiedBy>
  <cp:revision>60</cp:revision>
  <dcterms:created xsi:type="dcterms:W3CDTF">2016-02-04T14:20:56Z</dcterms:created>
  <dcterms:modified xsi:type="dcterms:W3CDTF">2016-02-10T20:42:42Z</dcterms:modified>
</cp:coreProperties>
</file>