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81.jpg" ContentType="image/jpg"/>
  <Override PartName="/ppt/media/image87.jpg" ContentType="image/jpg"/>
  <Override PartName="/ppt/media/image88.jpg" ContentType="image/jpg"/>
  <Override PartName="/ppt/media/image90.jpg" ContentType="image/jpg"/>
  <Override PartName="/ppt/media/image91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317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8" r:id="rId12"/>
    <p:sldId id="289" r:id="rId13"/>
    <p:sldId id="290" r:id="rId14"/>
    <p:sldId id="291" r:id="rId15"/>
    <p:sldId id="278" r:id="rId16"/>
    <p:sldId id="267" r:id="rId17"/>
    <p:sldId id="292" r:id="rId18"/>
    <p:sldId id="295" r:id="rId19"/>
    <p:sldId id="318" r:id="rId20"/>
    <p:sldId id="296" r:id="rId21"/>
    <p:sldId id="297" r:id="rId22"/>
    <p:sldId id="299" r:id="rId23"/>
    <p:sldId id="300" r:id="rId24"/>
    <p:sldId id="301" r:id="rId25"/>
    <p:sldId id="302" r:id="rId26"/>
    <p:sldId id="303" r:id="rId27"/>
    <p:sldId id="304" r:id="rId28"/>
    <p:sldId id="298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9" r:id="rId37"/>
    <p:sldId id="312" r:id="rId38"/>
    <p:sldId id="320" r:id="rId39"/>
    <p:sldId id="313" r:id="rId40"/>
    <p:sldId id="314" r:id="rId41"/>
    <p:sldId id="315" r:id="rId42"/>
    <p:sldId id="323" r:id="rId43"/>
    <p:sldId id="316" r:id="rId44"/>
    <p:sldId id="321" r:id="rId45"/>
    <p:sldId id="322" r:id="rId46"/>
    <p:sldId id="260" r:id="rId47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71FF"/>
    <a:srgbClr val="1F285D"/>
    <a:srgbClr val="6464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 varScale="1">
        <p:scale>
          <a:sx n="73" d="100"/>
          <a:sy n="73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5B7F62-D811-4C55-AA4B-3F57C2A151D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67EFFA4-5915-433A-95B9-27EC0136C272}">
      <dgm:prSet phldrT="[Texto]" custT="1"/>
      <dgm:spPr/>
      <dgm:t>
        <a:bodyPr/>
        <a:lstStyle/>
        <a:p>
          <a:r>
            <a:rPr lang="es-ES" sz="1100" dirty="0" smtClean="0"/>
            <a:t>Interfaz Flexible</a:t>
          </a:r>
          <a:endParaRPr lang="es-ES" sz="1100" dirty="0"/>
        </a:p>
      </dgm:t>
    </dgm:pt>
    <dgm:pt modelId="{952844AA-512E-48CB-9AA9-CE682F81AD8B}" type="parTrans" cxnId="{0EF6C87C-568B-4C2C-823D-83CF906A6E50}">
      <dgm:prSet/>
      <dgm:spPr/>
      <dgm:t>
        <a:bodyPr/>
        <a:lstStyle/>
        <a:p>
          <a:endParaRPr lang="es-ES" sz="1100"/>
        </a:p>
      </dgm:t>
    </dgm:pt>
    <dgm:pt modelId="{44DEF526-9AC3-4737-99D0-7116FB0F49C2}" type="sibTrans" cxnId="{0EF6C87C-568B-4C2C-823D-83CF906A6E50}">
      <dgm:prSet/>
      <dgm:spPr/>
      <dgm:t>
        <a:bodyPr/>
        <a:lstStyle/>
        <a:p>
          <a:endParaRPr lang="es-ES" sz="1100"/>
        </a:p>
      </dgm:t>
    </dgm:pt>
    <dgm:pt modelId="{8DE4860F-FA31-4427-AD2A-7A6FC619BED3}">
      <dgm:prSet phldrT="[Texto]" custT="1"/>
      <dgm:spPr/>
      <dgm:t>
        <a:bodyPr/>
        <a:lstStyle/>
        <a:p>
          <a:r>
            <a:rPr lang="es-ES" sz="1100" dirty="0" smtClean="0"/>
            <a:t>Interoperabilidad</a:t>
          </a:r>
          <a:endParaRPr lang="es-ES" sz="1100" dirty="0"/>
        </a:p>
      </dgm:t>
    </dgm:pt>
    <dgm:pt modelId="{DE27DC5E-4860-417D-B617-B7499D79E26A}" type="parTrans" cxnId="{C10393F2-1A6D-41A9-92C3-7B7F669DBE22}">
      <dgm:prSet/>
      <dgm:spPr/>
      <dgm:t>
        <a:bodyPr/>
        <a:lstStyle/>
        <a:p>
          <a:endParaRPr lang="es-ES" sz="1100"/>
        </a:p>
      </dgm:t>
    </dgm:pt>
    <dgm:pt modelId="{B0D1C809-FE39-4260-9C7D-DA9B4BE0C93D}" type="sibTrans" cxnId="{C10393F2-1A6D-41A9-92C3-7B7F669DBE22}">
      <dgm:prSet/>
      <dgm:spPr/>
      <dgm:t>
        <a:bodyPr/>
        <a:lstStyle/>
        <a:p>
          <a:endParaRPr lang="es-ES" sz="1100"/>
        </a:p>
      </dgm:t>
    </dgm:pt>
    <dgm:pt modelId="{40F9300D-120D-43F9-8FE8-E0C698D946EA}">
      <dgm:prSet phldrT="[Texto]" custT="1"/>
      <dgm:spPr/>
      <dgm:t>
        <a:bodyPr/>
        <a:lstStyle/>
        <a:p>
          <a:r>
            <a:rPr lang="es-ES" sz="1100" dirty="0" smtClean="0"/>
            <a:t>Conexión a base de datos</a:t>
          </a:r>
          <a:endParaRPr lang="es-ES" sz="1100" dirty="0"/>
        </a:p>
      </dgm:t>
    </dgm:pt>
    <dgm:pt modelId="{40B609F7-7993-4D6C-A806-0451B47AF2C0}" type="parTrans" cxnId="{9D396EB6-A800-4CC6-88A1-8EFBD470C645}">
      <dgm:prSet/>
      <dgm:spPr/>
      <dgm:t>
        <a:bodyPr/>
        <a:lstStyle/>
        <a:p>
          <a:endParaRPr lang="es-ES" sz="1100"/>
        </a:p>
      </dgm:t>
    </dgm:pt>
    <dgm:pt modelId="{FF53465D-5D3B-4F20-8587-8CC9D6B7D9CB}" type="sibTrans" cxnId="{9D396EB6-A800-4CC6-88A1-8EFBD470C645}">
      <dgm:prSet/>
      <dgm:spPr/>
      <dgm:t>
        <a:bodyPr/>
        <a:lstStyle/>
        <a:p>
          <a:endParaRPr lang="es-ES" sz="1100"/>
        </a:p>
      </dgm:t>
    </dgm:pt>
    <dgm:pt modelId="{41C603B0-8E79-48CE-9DE9-DE0A548A1B33}">
      <dgm:prSet phldrT="[Texto]" custT="1"/>
      <dgm:spPr/>
      <dgm:t>
        <a:bodyPr/>
        <a:lstStyle/>
        <a:p>
          <a:r>
            <a:rPr lang="es-ES" sz="1100" dirty="0" smtClean="0"/>
            <a:t>Amplio abanico de componentes</a:t>
          </a:r>
          <a:endParaRPr lang="es-ES" sz="1100" dirty="0"/>
        </a:p>
      </dgm:t>
    </dgm:pt>
    <dgm:pt modelId="{1E66AD88-225C-4DA8-AC0F-5BDB228AC0DE}" type="parTrans" cxnId="{E14D30DE-B590-4EA7-8593-8F5B8374DF51}">
      <dgm:prSet/>
      <dgm:spPr/>
      <dgm:t>
        <a:bodyPr/>
        <a:lstStyle/>
        <a:p>
          <a:endParaRPr lang="es-ES" sz="1100"/>
        </a:p>
      </dgm:t>
    </dgm:pt>
    <dgm:pt modelId="{CCF3B8EC-7791-48B5-B796-6A91BB50BA93}" type="sibTrans" cxnId="{E14D30DE-B590-4EA7-8593-8F5B8374DF51}">
      <dgm:prSet/>
      <dgm:spPr/>
      <dgm:t>
        <a:bodyPr/>
        <a:lstStyle/>
        <a:p>
          <a:endParaRPr lang="es-ES" sz="1100"/>
        </a:p>
      </dgm:t>
    </dgm:pt>
    <dgm:pt modelId="{3CD5A972-C995-44FF-8178-46B22825EDF3}" type="pres">
      <dgm:prSet presAssocID="{F85B7F62-D811-4C55-AA4B-3F57C2A151D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FB9FC2C-DFA9-4C69-89B5-F5C9841F9E99}" type="pres">
      <dgm:prSet presAssocID="{F67EFFA4-5915-433A-95B9-27EC0136C27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4799921-504C-462F-A3C7-A8C5FC617FE4}" type="pres">
      <dgm:prSet presAssocID="{44DEF526-9AC3-4737-99D0-7116FB0F49C2}" presName="sibTrans" presStyleCnt="0"/>
      <dgm:spPr/>
    </dgm:pt>
    <dgm:pt modelId="{0E550D6B-6BA8-4F95-B45A-5B954D28F043}" type="pres">
      <dgm:prSet presAssocID="{8DE4860F-FA31-4427-AD2A-7A6FC619BED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CF4199-0975-445B-94CA-C7C7D859E68B}" type="pres">
      <dgm:prSet presAssocID="{B0D1C809-FE39-4260-9C7D-DA9B4BE0C93D}" presName="sibTrans" presStyleCnt="0"/>
      <dgm:spPr/>
    </dgm:pt>
    <dgm:pt modelId="{8FF6BF78-6347-4BFF-8945-BADA5BAB8244}" type="pres">
      <dgm:prSet presAssocID="{40F9300D-120D-43F9-8FE8-E0C698D946E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3C3495B-0B46-4191-8B9A-81C3030510E3}" type="pres">
      <dgm:prSet presAssocID="{FF53465D-5D3B-4F20-8587-8CC9D6B7D9CB}" presName="sibTrans" presStyleCnt="0"/>
      <dgm:spPr/>
    </dgm:pt>
    <dgm:pt modelId="{8A843DAE-B2A2-4BF3-B42E-AD9353A68A9D}" type="pres">
      <dgm:prSet presAssocID="{41C603B0-8E79-48CE-9DE9-DE0A548A1B3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93D5557-5207-4029-A140-0B24BCBB9219}" type="presOf" srcId="{40F9300D-120D-43F9-8FE8-E0C698D946EA}" destId="{8FF6BF78-6347-4BFF-8945-BADA5BAB8244}" srcOrd="0" destOrd="0" presId="urn:microsoft.com/office/officeart/2005/8/layout/default"/>
    <dgm:cxn modelId="{0EF6C87C-568B-4C2C-823D-83CF906A6E50}" srcId="{F85B7F62-D811-4C55-AA4B-3F57C2A151D5}" destId="{F67EFFA4-5915-433A-95B9-27EC0136C272}" srcOrd="0" destOrd="0" parTransId="{952844AA-512E-48CB-9AA9-CE682F81AD8B}" sibTransId="{44DEF526-9AC3-4737-99D0-7116FB0F49C2}"/>
    <dgm:cxn modelId="{C10393F2-1A6D-41A9-92C3-7B7F669DBE22}" srcId="{F85B7F62-D811-4C55-AA4B-3F57C2A151D5}" destId="{8DE4860F-FA31-4427-AD2A-7A6FC619BED3}" srcOrd="1" destOrd="0" parTransId="{DE27DC5E-4860-417D-B617-B7499D79E26A}" sibTransId="{B0D1C809-FE39-4260-9C7D-DA9B4BE0C93D}"/>
    <dgm:cxn modelId="{B8D1988D-7D82-4E74-B9A1-6C3CF24C19B3}" type="presOf" srcId="{8DE4860F-FA31-4427-AD2A-7A6FC619BED3}" destId="{0E550D6B-6BA8-4F95-B45A-5B954D28F043}" srcOrd="0" destOrd="0" presId="urn:microsoft.com/office/officeart/2005/8/layout/default"/>
    <dgm:cxn modelId="{46129DCB-F3CA-4EFC-907B-5C5186CBB3DE}" type="presOf" srcId="{F85B7F62-D811-4C55-AA4B-3F57C2A151D5}" destId="{3CD5A972-C995-44FF-8178-46B22825EDF3}" srcOrd="0" destOrd="0" presId="urn:microsoft.com/office/officeart/2005/8/layout/default"/>
    <dgm:cxn modelId="{9D396EB6-A800-4CC6-88A1-8EFBD470C645}" srcId="{F85B7F62-D811-4C55-AA4B-3F57C2A151D5}" destId="{40F9300D-120D-43F9-8FE8-E0C698D946EA}" srcOrd="2" destOrd="0" parTransId="{40B609F7-7993-4D6C-A806-0451B47AF2C0}" sibTransId="{FF53465D-5D3B-4F20-8587-8CC9D6B7D9CB}"/>
    <dgm:cxn modelId="{FA583E06-16ED-43F7-A8CC-396FFA5EE89B}" type="presOf" srcId="{F67EFFA4-5915-433A-95B9-27EC0136C272}" destId="{BFB9FC2C-DFA9-4C69-89B5-F5C9841F9E99}" srcOrd="0" destOrd="0" presId="urn:microsoft.com/office/officeart/2005/8/layout/default"/>
    <dgm:cxn modelId="{B149B7F5-A736-462B-B38D-D129F9308028}" type="presOf" srcId="{41C603B0-8E79-48CE-9DE9-DE0A548A1B33}" destId="{8A843DAE-B2A2-4BF3-B42E-AD9353A68A9D}" srcOrd="0" destOrd="0" presId="urn:microsoft.com/office/officeart/2005/8/layout/default"/>
    <dgm:cxn modelId="{E14D30DE-B590-4EA7-8593-8F5B8374DF51}" srcId="{F85B7F62-D811-4C55-AA4B-3F57C2A151D5}" destId="{41C603B0-8E79-48CE-9DE9-DE0A548A1B33}" srcOrd="3" destOrd="0" parTransId="{1E66AD88-225C-4DA8-AC0F-5BDB228AC0DE}" sibTransId="{CCF3B8EC-7791-48B5-B796-6A91BB50BA93}"/>
    <dgm:cxn modelId="{07106595-E55F-4142-8995-1D1B94E4C7AF}" type="presParOf" srcId="{3CD5A972-C995-44FF-8178-46B22825EDF3}" destId="{BFB9FC2C-DFA9-4C69-89B5-F5C9841F9E99}" srcOrd="0" destOrd="0" presId="urn:microsoft.com/office/officeart/2005/8/layout/default"/>
    <dgm:cxn modelId="{3A039BBB-7AD2-4B6C-A9F0-EE7639F36B79}" type="presParOf" srcId="{3CD5A972-C995-44FF-8178-46B22825EDF3}" destId="{D4799921-504C-462F-A3C7-A8C5FC617FE4}" srcOrd="1" destOrd="0" presId="urn:microsoft.com/office/officeart/2005/8/layout/default"/>
    <dgm:cxn modelId="{89139CCD-BE91-48EF-BF37-7C926B7DFB5E}" type="presParOf" srcId="{3CD5A972-C995-44FF-8178-46B22825EDF3}" destId="{0E550D6B-6BA8-4F95-B45A-5B954D28F043}" srcOrd="2" destOrd="0" presId="urn:microsoft.com/office/officeart/2005/8/layout/default"/>
    <dgm:cxn modelId="{A751DC99-06FD-42EC-9BC4-33EBB42BF1C6}" type="presParOf" srcId="{3CD5A972-C995-44FF-8178-46B22825EDF3}" destId="{A3CF4199-0975-445B-94CA-C7C7D859E68B}" srcOrd="3" destOrd="0" presId="urn:microsoft.com/office/officeart/2005/8/layout/default"/>
    <dgm:cxn modelId="{185233FF-CDB8-45F2-ABAB-B2740D20DDB0}" type="presParOf" srcId="{3CD5A972-C995-44FF-8178-46B22825EDF3}" destId="{8FF6BF78-6347-4BFF-8945-BADA5BAB8244}" srcOrd="4" destOrd="0" presId="urn:microsoft.com/office/officeart/2005/8/layout/default"/>
    <dgm:cxn modelId="{B013FE83-8380-400A-903C-3EAB75F49EFE}" type="presParOf" srcId="{3CD5A972-C995-44FF-8178-46B22825EDF3}" destId="{93C3495B-0B46-4191-8B9A-81C3030510E3}" srcOrd="5" destOrd="0" presId="urn:microsoft.com/office/officeart/2005/8/layout/default"/>
    <dgm:cxn modelId="{9AE2EC1B-A395-4599-9F66-9F329610626B}" type="presParOf" srcId="{3CD5A972-C995-44FF-8178-46B22825EDF3}" destId="{8A843DAE-B2A2-4BF3-B42E-AD9353A68A9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B9FC2C-DFA9-4C69-89B5-F5C9841F9E99}">
      <dsp:nvSpPr>
        <dsp:cNvPr id="0" name=""/>
        <dsp:cNvSpPr/>
      </dsp:nvSpPr>
      <dsp:spPr>
        <a:xfrm>
          <a:off x="265912" y="637"/>
          <a:ext cx="1947240" cy="11683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Interfaz Flexible</a:t>
          </a:r>
          <a:endParaRPr lang="es-ES" sz="1100" kern="1200" dirty="0"/>
        </a:p>
      </dsp:txBody>
      <dsp:txXfrm>
        <a:off x="265912" y="637"/>
        <a:ext cx="1947240" cy="1168344"/>
      </dsp:txXfrm>
    </dsp:sp>
    <dsp:sp modelId="{0E550D6B-6BA8-4F95-B45A-5B954D28F043}">
      <dsp:nvSpPr>
        <dsp:cNvPr id="0" name=""/>
        <dsp:cNvSpPr/>
      </dsp:nvSpPr>
      <dsp:spPr>
        <a:xfrm>
          <a:off x="2407876" y="637"/>
          <a:ext cx="1947240" cy="11683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Interoperabilidad</a:t>
          </a:r>
          <a:endParaRPr lang="es-ES" sz="1100" kern="1200" dirty="0"/>
        </a:p>
      </dsp:txBody>
      <dsp:txXfrm>
        <a:off x="2407876" y="637"/>
        <a:ext cx="1947240" cy="1168344"/>
      </dsp:txXfrm>
    </dsp:sp>
    <dsp:sp modelId="{8FF6BF78-6347-4BFF-8945-BADA5BAB8244}">
      <dsp:nvSpPr>
        <dsp:cNvPr id="0" name=""/>
        <dsp:cNvSpPr/>
      </dsp:nvSpPr>
      <dsp:spPr>
        <a:xfrm>
          <a:off x="265912" y="1363706"/>
          <a:ext cx="1947240" cy="11683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Conexión a base de datos</a:t>
          </a:r>
          <a:endParaRPr lang="es-ES" sz="1100" kern="1200" dirty="0"/>
        </a:p>
      </dsp:txBody>
      <dsp:txXfrm>
        <a:off x="265912" y="1363706"/>
        <a:ext cx="1947240" cy="1168344"/>
      </dsp:txXfrm>
    </dsp:sp>
    <dsp:sp modelId="{8A843DAE-B2A2-4BF3-B42E-AD9353A68A9D}">
      <dsp:nvSpPr>
        <dsp:cNvPr id="0" name=""/>
        <dsp:cNvSpPr/>
      </dsp:nvSpPr>
      <dsp:spPr>
        <a:xfrm>
          <a:off x="2407876" y="1363706"/>
          <a:ext cx="1947240" cy="11683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Amplio abanico de componentes</a:t>
          </a:r>
          <a:endParaRPr lang="es-ES" sz="1100" kern="1200" dirty="0"/>
        </a:p>
      </dsp:txBody>
      <dsp:txXfrm>
        <a:off x="2407876" y="1363706"/>
        <a:ext cx="1947240" cy="1168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6F13414-8F03-A442-8ACD-2DC9B0A2CB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735410B-9B5C-1D48-ACA9-2246B305F5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Título de la presentación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21AF1D1-197D-4A4F-9050-E4D3275633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63823"/>
            <a:ext cx="9144000" cy="655002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Agregar subtítulo</a:t>
            </a:r>
            <a:endParaRPr lang="es-419" dirty="0"/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4CF05735-CD92-B746-80C3-962E3BF9EFD7}"/>
              </a:ext>
            </a:extLst>
          </p:cNvPr>
          <p:cNvSpPr/>
          <p:nvPr userDrawn="1"/>
        </p:nvSpPr>
        <p:spPr>
          <a:xfrm>
            <a:off x="1524000" y="4485080"/>
            <a:ext cx="2011680" cy="480291"/>
          </a:xfrm>
          <a:prstGeom prst="roundRect">
            <a:avLst/>
          </a:prstGeom>
          <a:solidFill>
            <a:srgbClr val="5E7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400" dirty="0"/>
              <a:t>Mes, año</a:t>
            </a:r>
          </a:p>
        </p:txBody>
      </p:sp>
    </p:spTree>
    <p:extLst>
      <p:ext uri="{BB962C8B-B14F-4D97-AF65-F5344CB8AC3E}">
        <p14:creationId xmlns:p14="http://schemas.microsoft.com/office/powerpoint/2010/main" val="2585728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BEF04C5-841F-5A4D-8783-DCC1772280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BD8743C-6899-8944-AB92-EAB5AE3FB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29696" y="2681415"/>
            <a:ext cx="8517753" cy="1112109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Modificar título</a:t>
            </a:r>
            <a:endParaRPr lang="es-419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BCDE19-0EEF-0943-B986-6235A0F9902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29696" y="4008696"/>
            <a:ext cx="8517753" cy="56330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Modificar subtítulo</a:t>
            </a:r>
            <a:endParaRPr lang="es-419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1971798-9D61-974A-8CC8-E890E4013CBB}"/>
              </a:ext>
            </a:extLst>
          </p:cNvPr>
          <p:cNvSpPr txBox="1"/>
          <p:nvPr userDrawn="1"/>
        </p:nvSpPr>
        <p:spPr>
          <a:xfrm>
            <a:off x="2829696" y="877329"/>
            <a:ext cx="20265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9000" b="1" dirty="0">
                <a:solidFill>
                  <a:srgbClr val="5E71FF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68439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C82C9D5-7EBB-B246-ABB9-5DCE94B35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Marcador de texto 12">
            <a:extLst>
              <a:ext uri="{FF2B5EF4-FFF2-40B4-BE49-F238E27FC236}">
                <a16:creationId xmlns:a16="http://schemas.microsoft.com/office/drawing/2014/main" id="{5AA863C6-E4BB-7246-8E29-38C1A6D523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83969" y="6289632"/>
            <a:ext cx="728662" cy="457629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01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595903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3A6E091-7C03-A443-A6D2-38D7BDCE83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50ADB42-67F8-B244-80CB-7A4A6F8B8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0411"/>
            <a:ext cx="7737389" cy="67284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1F285D"/>
                </a:solidFill>
              </a:defRPr>
            </a:lvl1pPr>
          </a:lstStyle>
          <a:p>
            <a:r>
              <a:rPr lang="es-ES" dirty="0"/>
              <a:t>Editar título</a:t>
            </a:r>
            <a:endParaRPr lang="es-419" dirty="0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E0C7826-BD6F-3F44-93EE-AB675BEF6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012825"/>
            <a:ext cx="7737475" cy="45762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646481"/>
                </a:solidFill>
              </a:defRPr>
            </a:lvl1pPr>
          </a:lstStyle>
          <a:p>
            <a:r>
              <a:rPr lang="es-ES" dirty="0"/>
              <a:t>Haga clic para modificar</a:t>
            </a:r>
            <a:endParaRPr lang="es-419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8DAAF717-D746-FE4F-A5F1-E3136E0F16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83969" y="6289632"/>
            <a:ext cx="728662" cy="457629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01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16459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72A9304-47E7-E44B-BC9B-3F5C92870A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40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695" y="519738"/>
            <a:ext cx="8570266" cy="414116"/>
          </a:xfrm>
        </p:spPr>
        <p:txBody>
          <a:bodyPr anchor="ctr">
            <a:noAutofit/>
          </a:bodyPr>
          <a:lstStyle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 dirty="0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676621"/>
            <a:ext cx="10515600" cy="414411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11413788" y="6252003"/>
            <a:ext cx="535517" cy="389467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>
              <a:defRPr sz="1467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333">
                <a:latin typeface="+mn-lt"/>
              </a:defRPr>
            </a:lvl4pPr>
            <a:lvl5pPr>
              <a:defRPr sz="1333">
                <a:latin typeface="+mn-lt"/>
              </a:defRPr>
            </a:lvl5pPr>
          </a:lstStyle>
          <a:p>
            <a:pPr lvl="0"/>
            <a:r>
              <a:rPr lang="es-ES" dirty="0" smtClean="0"/>
              <a:t>00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1"/>
          </p:nvPr>
        </p:nvSpPr>
        <p:spPr>
          <a:xfrm>
            <a:off x="6614809" y="6356485"/>
            <a:ext cx="4750127" cy="284984"/>
          </a:xfrm>
        </p:spPr>
        <p:txBody>
          <a:bodyPr>
            <a:normAutofit/>
          </a:bodyPr>
          <a:lstStyle>
            <a:lvl1pPr marL="0" indent="0" algn="r">
              <a:buNone/>
              <a:defRPr sz="1067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11249493" y="6356486"/>
            <a:ext cx="175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·</a:t>
            </a:r>
            <a:endParaRPr lang="es-ES_tradnl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Marcador de contenido 17"/>
          <p:cNvSpPr>
            <a:spLocks noGrp="1"/>
          </p:cNvSpPr>
          <p:nvPr>
            <p:ph sz="quarter" idx="12"/>
          </p:nvPr>
        </p:nvSpPr>
        <p:spPr>
          <a:xfrm>
            <a:off x="423695" y="959794"/>
            <a:ext cx="8570266" cy="288305"/>
          </a:xfrm>
        </p:spPr>
        <p:txBody>
          <a:bodyPr anchor="ctr">
            <a:normAutofit/>
          </a:bodyPr>
          <a:lstStyle>
            <a:lvl1pPr marL="0" indent="0">
              <a:buNone/>
              <a:defRPr sz="186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21" name="object 4"/>
          <p:cNvSpPr/>
          <p:nvPr userDrawn="1"/>
        </p:nvSpPr>
        <p:spPr>
          <a:xfrm>
            <a:off x="0" y="6753013"/>
            <a:ext cx="11248813" cy="104987"/>
          </a:xfrm>
          <a:custGeom>
            <a:avLst/>
            <a:gdLst/>
            <a:ahLst/>
            <a:cxnLst/>
            <a:rect l="l" t="t" r="r" b="b"/>
            <a:pathLst>
              <a:path w="8436610" h="78739">
                <a:moveTo>
                  <a:pt x="8436216" y="0"/>
                </a:moveTo>
                <a:lnTo>
                  <a:pt x="0" y="0"/>
                </a:lnTo>
                <a:lnTo>
                  <a:pt x="0" y="78409"/>
                </a:lnTo>
                <a:lnTo>
                  <a:pt x="8370506" y="78409"/>
                </a:lnTo>
                <a:lnTo>
                  <a:pt x="8436216" y="0"/>
                </a:lnTo>
                <a:close/>
              </a:path>
            </a:pathLst>
          </a:custGeom>
          <a:solidFill>
            <a:srgbClr val="6F6E6E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2" name="object 5"/>
          <p:cNvSpPr/>
          <p:nvPr userDrawn="1"/>
        </p:nvSpPr>
        <p:spPr>
          <a:xfrm>
            <a:off x="11160681" y="6753013"/>
            <a:ext cx="1032087" cy="104987"/>
          </a:xfrm>
          <a:custGeom>
            <a:avLst/>
            <a:gdLst/>
            <a:ahLst/>
            <a:cxnLst/>
            <a:rect l="l" t="t" r="r" b="b"/>
            <a:pathLst>
              <a:path w="774065" h="78739">
                <a:moveTo>
                  <a:pt x="773493" y="0"/>
                </a:moveTo>
                <a:lnTo>
                  <a:pt x="65709" y="0"/>
                </a:lnTo>
                <a:lnTo>
                  <a:pt x="0" y="78409"/>
                </a:lnTo>
                <a:lnTo>
                  <a:pt x="773493" y="78409"/>
                </a:lnTo>
                <a:lnTo>
                  <a:pt x="773493" y="0"/>
                </a:lnTo>
                <a:close/>
              </a:path>
            </a:pathLst>
          </a:custGeom>
          <a:solidFill>
            <a:srgbClr val="FFD3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23706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4E9011E6-5929-074B-9971-739E3C30C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38102D7-3EEC-2047-A484-FEAAC58FCB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46827" y="895150"/>
            <a:ext cx="1884320" cy="82777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696E91"/>
                </a:solidFill>
              </a:defRPr>
            </a:lvl1pPr>
          </a:lstStyle>
          <a:p>
            <a:r>
              <a:rPr lang="es-ES" dirty="0"/>
              <a:t>ÍNDICE</a:t>
            </a:r>
            <a:endParaRPr lang="es-ES_tradnl" dirty="0"/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79BBE2D7-E2A3-7046-A0C7-BAC8A53802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1002" y="2171236"/>
            <a:ext cx="2976563" cy="66418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i="0">
                <a:solidFill>
                  <a:srgbClr val="696E91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 w="12700">
                  <a:noFill/>
                </a:ln>
                <a:solidFill>
                  <a:srgbClr val="696E9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Título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 w="12700">
                  <a:noFill/>
                </a:ln>
                <a:solidFill>
                  <a:srgbClr val="696E9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Texto texto texto</a:t>
            </a:r>
            <a:endParaRPr kumimoji="0" lang="es-ES_tradnl" sz="1800" b="0" i="0" u="none" strike="noStrike" kern="1200" cap="none" spc="0" normalizeH="0" baseline="0" noProof="0" dirty="0">
              <a:ln w="12700">
                <a:noFill/>
              </a:ln>
              <a:solidFill>
                <a:srgbClr val="696E9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Marcador de texto 16">
            <a:extLst>
              <a:ext uri="{FF2B5EF4-FFF2-40B4-BE49-F238E27FC236}">
                <a16:creationId xmlns:a16="http://schemas.microsoft.com/office/drawing/2014/main" id="{786117C9-D65D-A641-810F-6F649BCD6A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1002" y="3183148"/>
            <a:ext cx="2976563" cy="66418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i="0">
                <a:solidFill>
                  <a:srgbClr val="696E91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 w="12700">
                  <a:noFill/>
                </a:ln>
                <a:solidFill>
                  <a:srgbClr val="696E9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Título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 w="12700">
                  <a:noFill/>
                </a:ln>
                <a:solidFill>
                  <a:srgbClr val="696E9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Texto texto texto</a:t>
            </a:r>
            <a:endParaRPr kumimoji="0" lang="es-ES_tradnl" sz="1800" b="0" i="0" u="none" strike="noStrike" kern="1200" cap="none" spc="0" normalizeH="0" baseline="0" noProof="0" dirty="0">
              <a:ln w="12700">
                <a:noFill/>
              </a:ln>
              <a:solidFill>
                <a:srgbClr val="696E9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Marcador de texto 16">
            <a:extLst>
              <a:ext uri="{FF2B5EF4-FFF2-40B4-BE49-F238E27FC236}">
                <a16:creationId xmlns:a16="http://schemas.microsoft.com/office/drawing/2014/main" id="{5DFC2F8B-E726-AC43-BBD4-7664752C5F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01002" y="4200935"/>
            <a:ext cx="2976563" cy="66418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i="0">
                <a:solidFill>
                  <a:srgbClr val="696E91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 w="12700">
                  <a:noFill/>
                </a:ln>
                <a:solidFill>
                  <a:srgbClr val="696E9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Título 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 w="12700">
                  <a:noFill/>
                </a:ln>
                <a:solidFill>
                  <a:srgbClr val="696E9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Texto texto texto</a:t>
            </a:r>
            <a:endParaRPr kumimoji="0" lang="es-ES_tradnl" sz="1800" b="0" i="0" u="none" strike="noStrike" kern="1200" cap="none" spc="0" normalizeH="0" baseline="0" noProof="0" dirty="0">
              <a:ln w="12700">
                <a:noFill/>
              </a:ln>
              <a:solidFill>
                <a:srgbClr val="696E9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Marcador de texto 16">
            <a:extLst>
              <a:ext uri="{FF2B5EF4-FFF2-40B4-BE49-F238E27FC236}">
                <a16:creationId xmlns:a16="http://schemas.microsoft.com/office/drawing/2014/main" id="{42679370-E68F-8E47-BE31-1FC65AF65C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002" y="5180702"/>
            <a:ext cx="2976563" cy="66418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i="0">
                <a:solidFill>
                  <a:srgbClr val="696E91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 w="12700">
                  <a:noFill/>
                </a:ln>
                <a:solidFill>
                  <a:srgbClr val="696E9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Título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 w="12700">
                  <a:noFill/>
                </a:ln>
                <a:solidFill>
                  <a:srgbClr val="696E9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Texto texto texto</a:t>
            </a:r>
            <a:endParaRPr kumimoji="0" lang="es-ES_tradnl" sz="1800" b="0" i="0" u="none" strike="noStrike" kern="1200" cap="none" spc="0" normalizeH="0" baseline="0" noProof="0" dirty="0">
              <a:ln w="12700">
                <a:noFill/>
              </a:ln>
              <a:solidFill>
                <a:srgbClr val="696E9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Marcador de texto 26">
            <a:extLst>
              <a:ext uri="{FF2B5EF4-FFF2-40B4-BE49-F238E27FC236}">
                <a16:creationId xmlns:a16="http://schemas.microsoft.com/office/drawing/2014/main" id="{5A6379E3-B792-E340-8F99-EE8BD022A5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98393" y="2165361"/>
            <a:ext cx="889301" cy="6641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500" b="1">
                <a:ln w="12700">
                  <a:solidFill>
                    <a:srgbClr val="696E91"/>
                  </a:solidFill>
                </a:ln>
                <a:noFill/>
              </a:defRPr>
            </a:lvl1pPr>
          </a:lstStyle>
          <a:p>
            <a:pPr lvl="0"/>
            <a:r>
              <a:rPr lang="es-ES" dirty="0"/>
              <a:t>01</a:t>
            </a:r>
            <a:endParaRPr lang="es-ES_tradnl" dirty="0"/>
          </a:p>
        </p:txBody>
      </p:sp>
      <p:sp>
        <p:nvSpPr>
          <p:cNvPr id="28" name="Marcador de texto 26">
            <a:extLst>
              <a:ext uri="{FF2B5EF4-FFF2-40B4-BE49-F238E27FC236}">
                <a16:creationId xmlns:a16="http://schemas.microsoft.com/office/drawing/2014/main" id="{B84603C6-FBDF-1F4D-996E-D3EC69D6380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8393" y="3185269"/>
            <a:ext cx="889301" cy="6641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500" b="1">
                <a:ln w="12700">
                  <a:solidFill>
                    <a:srgbClr val="696E91"/>
                  </a:solidFill>
                </a:ln>
                <a:noFill/>
              </a:defRPr>
            </a:lvl1pPr>
          </a:lstStyle>
          <a:p>
            <a:pPr lvl="0"/>
            <a:r>
              <a:rPr lang="es-ES" dirty="0"/>
              <a:t>01</a:t>
            </a:r>
            <a:endParaRPr lang="es-ES_tradnl" dirty="0"/>
          </a:p>
        </p:txBody>
      </p:sp>
      <p:sp>
        <p:nvSpPr>
          <p:cNvPr id="29" name="Marcador de texto 26">
            <a:extLst>
              <a:ext uri="{FF2B5EF4-FFF2-40B4-BE49-F238E27FC236}">
                <a16:creationId xmlns:a16="http://schemas.microsoft.com/office/drawing/2014/main" id="{AF69D020-E73F-234D-8AA4-0BAE509285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8393" y="4195060"/>
            <a:ext cx="889301" cy="6641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500" b="1">
                <a:ln w="12700">
                  <a:solidFill>
                    <a:srgbClr val="696E91"/>
                  </a:solidFill>
                </a:ln>
                <a:noFill/>
              </a:defRPr>
            </a:lvl1pPr>
          </a:lstStyle>
          <a:p>
            <a:pPr lvl="0"/>
            <a:r>
              <a:rPr lang="es-ES" dirty="0"/>
              <a:t>01</a:t>
            </a:r>
            <a:endParaRPr lang="es-ES_tradnl" dirty="0"/>
          </a:p>
        </p:txBody>
      </p:sp>
      <p:sp>
        <p:nvSpPr>
          <p:cNvPr id="30" name="Marcador de texto 26">
            <a:extLst>
              <a:ext uri="{FF2B5EF4-FFF2-40B4-BE49-F238E27FC236}">
                <a16:creationId xmlns:a16="http://schemas.microsoft.com/office/drawing/2014/main" id="{A7A9D7B0-AB46-B34B-BF05-243054F2B1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8393" y="5191521"/>
            <a:ext cx="889301" cy="6641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500" b="1">
                <a:ln w="12700">
                  <a:solidFill>
                    <a:srgbClr val="696E91"/>
                  </a:solidFill>
                </a:ln>
                <a:noFill/>
              </a:defRPr>
            </a:lvl1pPr>
          </a:lstStyle>
          <a:p>
            <a:pPr lvl="0"/>
            <a:r>
              <a:rPr lang="es-ES" dirty="0"/>
              <a:t>01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257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8F26B2B-5149-4046-B615-495A86D33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1FF582-8AD0-DB48-87B1-B68077D15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89" y="492625"/>
            <a:ext cx="6534751" cy="60702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33CFF"/>
                </a:solidFill>
              </a:defRPr>
            </a:lvl1pPr>
          </a:lstStyle>
          <a:p>
            <a:r>
              <a:rPr lang="es-ES" dirty="0"/>
              <a:t>Título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4C2494-175D-8E43-86BB-3F224E12F2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29089" y="1169937"/>
            <a:ext cx="6534751" cy="36512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64647D"/>
                </a:solidFill>
              </a:defRPr>
            </a:lvl1pPr>
          </a:lstStyle>
          <a:p>
            <a:pPr lvl="0"/>
            <a:r>
              <a:rPr lang="es-ES" dirty="0"/>
              <a:t>Subtítulo</a:t>
            </a:r>
            <a:endParaRPr lang="es-EC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D2D756F-3B5D-0E49-B8B1-BC94DF8158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66816" y="6217240"/>
            <a:ext cx="1382167" cy="1114862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rgbClr val="B4B4C8"/>
                </a:solidFill>
              </a:defRPr>
            </a:lvl1pPr>
          </a:lstStyle>
          <a:p>
            <a:pPr lvl="0"/>
            <a:r>
              <a:rPr lang="es-ES" dirty="0"/>
              <a:t>00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48421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8F26B2B-5149-4046-B615-495A86D33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1FF582-8AD0-DB48-87B1-B68077D15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89" y="492625"/>
            <a:ext cx="6534751" cy="60702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33CFF"/>
                </a:solidFill>
              </a:defRPr>
            </a:lvl1pPr>
          </a:lstStyle>
          <a:p>
            <a:r>
              <a:rPr lang="es-ES" dirty="0"/>
              <a:t>Título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4C2494-175D-8E43-86BB-3F224E12F2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29089" y="1169937"/>
            <a:ext cx="6534751" cy="36512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64647D"/>
                </a:solidFill>
              </a:defRPr>
            </a:lvl1pPr>
          </a:lstStyle>
          <a:p>
            <a:pPr lvl="0"/>
            <a:r>
              <a:rPr lang="es-ES" dirty="0"/>
              <a:t>Subtítulo</a:t>
            </a:r>
            <a:endParaRPr lang="es-EC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D2D756F-3B5D-0E49-B8B1-BC94DF8158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66816" y="6217240"/>
            <a:ext cx="1382167" cy="1114862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rgbClr val="B4B4C8"/>
                </a:solidFill>
              </a:defRPr>
            </a:lvl1pPr>
          </a:lstStyle>
          <a:p>
            <a:pPr lvl="0"/>
            <a:r>
              <a:rPr lang="es-ES" dirty="0"/>
              <a:t>00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3641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8F26B2B-5149-4046-B615-495A86D33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1FF582-8AD0-DB48-87B1-B68077D15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89" y="492625"/>
            <a:ext cx="6534751" cy="60702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33CFF"/>
                </a:solidFill>
              </a:defRPr>
            </a:lvl1pPr>
          </a:lstStyle>
          <a:p>
            <a:r>
              <a:rPr lang="es-ES" dirty="0"/>
              <a:t>Título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4C2494-175D-8E43-86BB-3F224E12F2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29089" y="1169937"/>
            <a:ext cx="6534751" cy="36512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64647D"/>
                </a:solidFill>
              </a:defRPr>
            </a:lvl1pPr>
          </a:lstStyle>
          <a:p>
            <a:pPr lvl="0"/>
            <a:r>
              <a:rPr lang="es-ES" dirty="0"/>
              <a:t>Subtítulo</a:t>
            </a:r>
            <a:endParaRPr lang="es-EC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D2D756F-3B5D-0E49-B8B1-BC94DF8158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66816" y="6217240"/>
            <a:ext cx="1382167" cy="1114862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rgbClr val="B4B4C8"/>
                </a:solidFill>
              </a:defRPr>
            </a:lvl1pPr>
          </a:lstStyle>
          <a:p>
            <a:pPr lvl="0"/>
            <a:r>
              <a:rPr lang="es-ES" dirty="0"/>
              <a:t>00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3483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8F26B2B-5149-4046-B615-495A86D33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1FF582-8AD0-DB48-87B1-B68077D15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89" y="492625"/>
            <a:ext cx="6534751" cy="60702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33CFF"/>
                </a:solidFill>
              </a:defRPr>
            </a:lvl1pPr>
          </a:lstStyle>
          <a:p>
            <a:r>
              <a:rPr lang="es-ES" dirty="0"/>
              <a:t>Título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4C2494-175D-8E43-86BB-3F224E12F2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29089" y="1169937"/>
            <a:ext cx="6534751" cy="36512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64647D"/>
                </a:solidFill>
              </a:defRPr>
            </a:lvl1pPr>
          </a:lstStyle>
          <a:p>
            <a:pPr lvl="0"/>
            <a:r>
              <a:rPr lang="es-ES" dirty="0"/>
              <a:t>Subtítulo</a:t>
            </a:r>
            <a:endParaRPr lang="es-EC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D2D756F-3B5D-0E49-B8B1-BC94DF8158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66816" y="6217240"/>
            <a:ext cx="1382167" cy="1114862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rgbClr val="B4B4C8"/>
                </a:solidFill>
              </a:defRPr>
            </a:lvl1pPr>
          </a:lstStyle>
          <a:p>
            <a:pPr lvl="0"/>
            <a:r>
              <a:rPr lang="es-ES" dirty="0"/>
              <a:t>00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29793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8F26B2B-5149-4046-B615-495A86D33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1FF582-8AD0-DB48-87B1-B68077D15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89" y="492625"/>
            <a:ext cx="6534751" cy="60702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33CFF"/>
                </a:solidFill>
              </a:defRPr>
            </a:lvl1pPr>
          </a:lstStyle>
          <a:p>
            <a:r>
              <a:rPr lang="es-ES" dirty="0"/>
              <a:t>Título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4C2494-175D-8E43-86BB-3F224E12F2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29089" y="1169937"/>
            <a:ext cx="6534751" cy="36512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64647D"/>
                </a:solidFill>
              </a:defRPr>
            </a:lvl1pPr>
          </a:lstStyle>
          <a:p>
            <a:pPr lvl="0"/>
            <a:r>
              <a:rPr lang="es-ES" dirty="0"/>
              <a:t>Subtítulo</a:t>
            </a:r>
            <a:endParaRPr lang="es-EC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D2D756F-3B5D-0E49-B8B1-BC94DF8158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66816" y="6217240"/>
            <a:ext cx="1382167" cy="1114862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rgbClr val="B4B4C8"/>
                </a:solidFill>
              </a:defRPr>
            </a:lvl1pPr>
          </a:lstStyle>
          <a:p>
            <a:pPr lvl="0"/>
            <a:r>
              <a:rPr lang="es-ES" dirty="0"/>
              <a:t>00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45899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8F26B2B-5149-4046-B615-495A86D33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1FF582-8AD0-DB48-87B1-B68077D15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89" y="492625"/>
            <a:ext cx="6534751" cy="60702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33CFF"/>
                </a:solidFill>
              </a:defRPr>
            </a:lvl1pPr>
          </a:lstStyle>
          <a:p>
            <a:r>
              <a:rPr lang="es-ES" dirty="0"/>
              <a:t>Título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4C2494-175D-8E43-86BB-3F224E12F2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29089" y="1169937"/>
            <a:ext cx="6534751" cy="36512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64647D"/>
                </a:solidFill>
              </a:defRPr>
            </a:lvl1pPr>
          </a:lstStyle>
          <a:p>
            <a:pPr lvl="0"/>
            <a:r>
              <a:rPr lang="es-ES" dirty="0"/>
              <a:t>Subtítulo</a:t>
            </a:r>
            <a:endParaRPr lang="es-EC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D2D756F-3B5D-0E49-B8B1-BC94DF8158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66816" y="6217240"/>
            <a:ext cx="1382167" cy="1114862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rgbClr val="B4B4C8"/>
                </a:solidFill>
              </a:defRPr>
            </a:lvl1pPr>
          </a:lstStyle>
          <a:p>
            <a:pPr lvl="0"/>
            <a:r>
              <a:rPr lang="es-ES" dirty="0"/>
              <a:t>00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80931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0404A4E-65E8-884F-AE30-36B01872C2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0E2B8343-31C8-3843-8FAB-B0428A9BF6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6156" y="422569"/>
            <a:ext cx="7074877" cy="491831"/>
          </a:xfrm>
        </p:spPr>
        <p:txBody>
          <a:bodyPr>
            <a:noAutofit/>
          </a:bodyPr>
          <a:lstStyle>
            <a:lvl1pPr marL="0" indent="0">
              <a:buNone/>
              <a:defRPr lang="es-ES" sz="3000" b="1" kern="1200" dirty="0" smtClean="0">
                <a:solidFill>
                  <a:srgbClr val="696E9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s-ES" dirty="0"/>
              <a:t>Haga clic para modificar</a:t>
            </a:r>
          </a:p>
        </p:txBody>
      </p:sp>
      <p:sp>
        <p:nvSpPr>
          <p:cNvPr id="8" name="Marcador de texto 12">
            <a:extLst>
              <a:ext uri="{FF2B5EF4-FFF2-40B4-BE49-F238E27FC236}">
                <a16:creationId xmlns:a16="http://schemas.microsoft.com/office/drawing/2014/main" id="{6093487A-BE32-D248-866E-DDF6E4A01F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6156" y="997000"/>
            <a:ext cx="7074877" cy="339969"/>
          </a:xfrm>
        </p:spPr>
        <p:txBody>
          <a:bodyPr>
            <a:noAutofit/>
          </a:bodyPr>
          <a:lstStyle>
            <a:lvl1pPr marL="0" indent="0">
              <a:buNone/>
              <a:defRPr lang="es-ES" sz="2400" b="0" kern="1200" dirty="0" smtClean="0">
                <a:solidFill>
                  <a:srgbClr val="696E9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s-ES" dirty="0"/>
              <a:t>Subtítulo</a:t>
            </a:r>
          </a:p>
        </p:txBody>
      </p:sp>
      <p:sp>
        <p:nvSpPr>
          <p:cNvPr id="9" name="Marcador de texto 31">
            <a:extLst>
              <a:ext uri="{FF2B5EF4-FFF2-40B4-BE49-F238E27FC236}">
                <a16:creationId xmlns:a16="http://schemas.microsoft.com/office/drawing/2014/main" id="{2DE4CE66-24AB-064C-863E-23F7A5945B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090031" y="6159564"/>
            <a:ext cx="750521" cy="527660"/>
          </a:xfrm>
        </p:spPr>
        <p:txBody>
          <a:bodyPr>
            <a:normAutofit/>
          </a:bodyPr>
          <a:lstStyle>
            <a:lvl1pPr marL="0" indent="0" algn="ctr">
              <a:buNone/>
              <a:defRPr sz="34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s-ES" dirty="0"/>
              <a:t>01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188676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0404A4E-65E8-884F-AE30-36B01872C2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0E2B8343-31C8-3843-8FAB-B0428A9BF6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6156" y="422569"/>
            <a:ext cx="7074877" cy="491831"/>
          </a:xfrm>
        </p:spPr>
        <p:txBody>
          <a:bodyPr>
            <a:noAutofit/>
          </a:bodyPr>
          <a:lstStyle>
            <a:lvl1pPr marL="0" indent="0">
              <a:buNone/>
              <a:defRPr lang="es-ES" sz="3000" b="1" kern="1200" dirty="0" smtClean="0">
                <a:solidFill>
                  <a:srgbClr val="696E9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s-ES" dirty="0"/>
              <a:t>Haga clic para modificar</a:t>
            </a:r>
          </a:p>
        </p:txBody>
      </p:sp>
      <p:sp>
        <p:nvSpPr>
          <p:cNvPr id="8" name="Marcador de texto 12">
            <a:extLst>
              <a:ext uri="{FF2B5EF4-FFF2-40B4-BE49-F238E27FC236}">
                <a16:creationId xmlns:a16="http://schemas.microsoft.com/office/drawing/2014/main" id="{6093487A-BE32-D248-866E-DDF6E4A01F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6156" y="997000"/>
            <a:ext cx="7074877" cy="339969"/>
          </a:xfrm>
        </p:spPr>
        <p:txBody>
          <a:bodyPr>
            <a:noAutofit/>
          </a:bodyPr>
          <a:lstStyle>
            <a:lvl1pPr marL="0" indent="0">
              <a:buNone/>
              <a:defRPr lang="es-ES" sz="2400" b="0" kern="1200" dirty="0" smtClean="0">
                <a:solidFill>
                  <a:srgbClr val="696E9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s-ES" dirty="0"/>
              <a:t>Subtítulo</a:t>
            </a:r>
          </a:p>
        </p:txBody>
      </p:sp>
      <p:sp>
        <p:nvSpPr>
          <p:cNvPr id="9" name="Marcador de texto 31">
            <a:extLst>
              <a:ext uri="{FF2B5EF4-FFF2-40B4-BE49-F238E27FC236}">
                <a16:creationId xmlns:a16="http://schemas.microsoft.com/office/drawing/2014/main" id="{2DE4CE66-24AB-064C-863E-23F7A5945B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090031" y="6159564"/>
            <a:ext cx="750521" cy="527660"/>
          </a:xfrm>
        </p:spPr>
        <p:txBody>
          <a:bodyPr>
            <a:normAutofit/>
          </a:bodyPr>
          <a:lstStyle>
            <a:lvl1pPr marL="0" indent="0" algn="ctr">
              <a:buNone/>
              <a:defRPr sz="34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s-ES" dirty="0"/>
              <a:t>01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547405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0404A4E-65E8-884F-AE30-36B01872C2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0E2B8343-31C8-3843-8FAB-B0428A9BF6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6156" y="422569"/>
            <a:ext cx="7074877" cy="491831"/>
          </a:xfrm>
        </p:spPr>
        <p:txBody>
          <a:bodyPr>
            <a:noAutofit/>
          </a:bodyPr>
          <a:lstStyle>
            <a:lvl1pPr marL="0" indent="0">
              <a:buNone/>
              <a:defRPr lang="es-ES" sz="3000" b="1" kern="1200" dirty="0" smtClean="0">
                <a:solidFill>
                  <a:srgbClr val="696E9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s-ES" dirty="0"/>
              <a:t>Haga clic para modificar</a:t>
            </a:r>
          </a:p>
        </p:txBody>
      </p:sp>
      <p:sp>
        <p:nvSpPr>
          <p:cNvPr id="8" name="Marcador de texto 12">
            <a:extLst>
              <a:ext uri="{FF2B5EF4-FFF2-40B4-BE49-F238E27FC236}">
                <a16:creationId xmlns:a16="http://schemas.microsoft.com/office/drawing/2014/main" id="{6093487A-BE32-D248-866E-DDF6E4A01F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6156" y="997000"/>
            <a:ext cx="7074877" cy="339969"/>
          </a:xfrm>
        </p:spPr>
        <p:txBody>
          <a:bodyPr>
            <a:noAutofit/>
          </a:bodyPr>
          <a:lstStyle>
            <a:lvl1pPr marL="0" indent="0">
              <a:buNone/>
              <a:defRPr lang="es-ES" sz="2400" b="0" kern="1200" dirty="0" smtClean="0">
                <a:solidFill>
                  <a:srgbClr val="696E9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s-ES" dirty="0"/>
              <a:t>Subtítulo</a:t>
            </a:r>
          </a:p>
        </p:txBody>
      </p:sp>
      <p:sp>
        <p:nvSpPr>
          <p:cNvPr id="9" name="Marcador de texto 31">
            <a:extLst>
              <a:ext uri="{FF2B5EF4-FFF2-40B4-BE49-F238E27FC236}">
                <a16:creationId xmlns:a16="http://schemas.microsoft.com/office/drawing/2014/main" id="{2DE4CE66-24AB-064C-863E-23F7A5945B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090031" y="6159564"/>
            <a:ext cx="750521" cy="527660"/>
          </a:xfrm>
        </p:spPr>
        <p:txBody>
          <a:bodyPr>
            <a:normAutofit/>
          </a:bodyPr>
          <a:lstStyle>
            <a:lvl1pPr marL="0" indent="0" algn="ctr">
              <a:buNone/>
              <a:defRPr sz="34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s-ES" dirty="0"/>
              <a:t>01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85226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8F26B2B-5149-4046-B615-495A86D33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1FF582-8AD0-DB48-87B1-B68077D15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89" y="492625"/>
            <a:ext cx="6534751" cy="60702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33CFF"/>
                </a:solidFill>
              </a:defRPr>
            </a:lvl1pPr>
          </a:lstStyle>
          <a:p>
            <a:r>
              <a:rPr lang="es-ES" dirty="0"/>
              <a:t>Título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4C2494-175D-8E43-86BB-3F224E12F2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29089" y="1169937"/>
            <a:ext cx="6534751" cy="36512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64647D"/>
                </a:solidFill>
              </a:defRPr>
            </a:lvl1pPr>
          </a:lstStyle>
          <a:p>
            <a:pPr lvl="0"/>
            <a:r>
              <a:rPr lang="es-ES" dirty="0"/>
              <a:t>Subtítulo</a:t>
            </a:r>
            <a:endParaRPr lang="es-EC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D2D756F-3B5D-0E49-B8B1-BC94DF8158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66816" y="6217240"/>
            <a:ext cx="1382167" cy="1114862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rgbClr val="B4B4C8"/>
                </a:solidFill>
              </a:defRPr>
            </a:lvl1pPr>
          </a:lstStyle>
          <a:p>
            <a:pPr lvl="0"/>
            <a:r>
              <a:rPr lang="es-ES" dirty="0"/>
              <a:t>00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47573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8F26B2B-5149-4046-B615-495A86D33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1FF582-8AD0-DB48-87B1-B68077D15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89" y="492625"/>
            <a:ext cx="6534751" cy="60702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33CFF"/>
                </a:solidFill>
              </a:defRPr>
            </a:lvl1pPr>
          </a:lstStyle>
          <a:p>
            <a:r>
              <a:rPr lang="es-ES" dirty="0"/>
              <a:t>Título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4C2494-175D-8E43-86BB-3F224E12F2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29089" y="1169937"/>
            <a:ext cx="6534751" cy="36512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64647D"/>
                </a:solidFill>
              </a:defRPr>
            </a:lvl1pPr>
          </a:lstStyle>
          <a:p>
            <a:pPr lvl="0"/>
            <a:r>
              <a:rPr lang="es-ES" dirty="0"/>
              <a:t>Subtítulo</a:t>
            </a:r>
            <a:endParaRPr lang="es-EC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D2D756F-3B5D-0E49-B8B1-BC94DF8158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66816" y="6217240"/>
            <a:ext cx="1382167" cy="1114862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rgbClr val="B4B4C8"/>
                </a:solidFill>
              </a:defRPr>
            </a:lvl1pPr>
          </a:lstStyle>
          <a:p>
            <a:pPr lvl="0"/>
            <a:r>
              <a:rPr lang="es-ES" dirty="0"/>
              <a:t>00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237058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8F26B2B-5149-4046-B615-495A86D33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1FF582-8AD0-DB48-87B1-B68077D15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89" y="492625"/>
            <a:ext cx="6534751" cy="60702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33CFF"/>
                </a:solidFill>
              </a:defRPr>
            </a:lvl1pPr>
          </a:lstStyle>
          <a:p>
            <a:r>
              <a:rPr lang="es-ES" dirty="0"/>
              <a:t>Título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4C2494-175D-8E43-86BB-3F224E12F2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29089" y="1169937"/>
            <a:ext cx="6534751" cy="36512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64647D"/>
                </a:solidFill>
              </a:defRPr>
            </a:lvl1pPr>
          </a:lstStyle>
          <a:p>
            <a:pPr lvl="0"/>
            <a:r>
              <a:rPr lang="es-ES" dirty="0"/>
              <a:t>Subtítulo</a:t>
            </a:r>
            <a:endParaRPr lang="es-EC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D2D756F-3B5D-0E49-B8B1-BC94DF8158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66816" y="6217240"/>
            <a:ext cx="1382167" cy="1114862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rgbClr val="B4B4C8"/>
                </a:solidFill>
              </a:defRPr>
            </a:lvl1pPr>
          </a:lstStyle>
          <a:p>
            <a:pPr lvl="0"/>
            <a:r>
              <a:rPr lang="es-ES" dirty="0"/>
              <a:t>00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7845730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8F26B2B-5149-4046-B615-495A86D33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1FF582-8AD0-DB48-87B1-B68077D15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89" y="492625"/>
            <a:ext cx="6534751" cy="607027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33CFF"/>
                </a:solidFill>
              </a:defRPr>
            </a:lvl1pPr>
          </a:lstStyle>
          <a:p>
            <a:r>
              <a:rPr lang="es-ES" dirty="0"/>
              <a:t>Título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4C2494-175D-8E43-86BB-3F224E12F2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29089" y="1169937"/>
            <a:ext cx="6534751" cy="36512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64647D"/>
                </a:solidFill>
              </a:defRPr>
            </a:lvl1pPr>
          </a:lstStyle>
          <a:p>
            <a:pPr lvl="0"/>
            <a:r>
              <a:rPr lang="es-ES" dirty="0"/>
              <a:t>Subtítulo</a:t>
            </a:r>
            <a:endParaRPr lang="es-EC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D2D756F-3B5D-0E49-B8B1-BC94DF8158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66816" y="6217240"/>
            <a:ext cx="1382167" cy="1114862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rgbClr val="B4B4C8"/>
                </a:solidFill>
              </a:defRPr>
            </a:lvl1pPr>
          </a:lstStyle>
          <a:p>
            <a:pPr lvl="0"/>
            <a:r>
              <a:rPr lang="es-ES" dirty="0"/>
              <a:t>00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0392098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31556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D2523B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92934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752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1BABDA2-023C-7945-BF86-BEAA5004E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FA23C8-2E4E-5046-8259-E2E213978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005DD2-86EC-2440-A7E7-B841DBFD7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EA569-A74A-4F40-B8C4-0DF053AB9BE6}" type="datetimeFigureOut">
              <a:rPr lang="es-419" smtClean="0"/>
              <a:t>5/11/2021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AEDE95-BF79-354F-9D02-2C24B8EB6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348DA7-A2C8-4B42-8734-0C9E18D34D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55D62-19B0-8644-950B-6F136B21E2C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2413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21.jpeg"/><Relationship Id="rId4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74EF7-2C04-A342-AAD9-E694CF9B7F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419" dirty="0" smtClean="0"/>
              <a:t>Herramientas de georreferenciación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FE04B9-C334-374C-9980-1DEA7FC07A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419" dirty="0" smtClean="0"/>
              <a:t>Cartografía Estadística</a:t>
            </a:r>
            <a:endParaRPr lang="es-419" dirty="0"/>
          </a:p>
        </p:txBody>
      </p:sp>
      <p:sp>
        <p:nvSpPr>
          <p:cNvPr id="4" name="Rectángulo 3"/>
          <p:cNvSpPr/>
          <p:nvPr/>
        </p:nvSpPr>
        <p:spPr>
          <a:xfrm>
            <a:off x="3923762" y="4472685"/>
            <a:ext cx="75513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 smtClean="0">
                <a:solidFill>
                  <a:schemeClr val="bg1"/>
                </a:solidFill>
              </a:rPr>
              <a:t>Utilizadas </a:t>
            </a:r>
            <a:r>
              <a:rPr lang="es-ES" sz="2000" b="1" dirty="0">
                <a:solidFill>
                  <a:schemeClr val="bg1"/>
                </a:solidFill>
              </a:rPr>
              <a:t>para preparación de material, digitalización y aplicaciones utilizadas en la actualización cartográfica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390916" y="4501706"/>
            <a:ext cx="2395472" cy="461665"/>
          </a:xfrm>
          <a:prstGeom prst="rect">
            <a:avLst/>
          </a:prstGeom>
          <a:solidFill>
            <a:srgbClr val="5E71FF"/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Octubre, 2021</a:t>
            </a:r>
            <a:endParaRPr lang="es-E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41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1FAA851B-9507-8444-ACDC-11892C8F2E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endParaRPr lang="es-419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5F1BE8-5AA2-C94B-8F42-4D1262525EE2}"/>
              </a:ext>
            </a:extLst>
          </p:cNvPr>
          <p:cNvSpPr txBox="1"/>
          <p:nvPr/>
        </p:nvSpPr>
        <p:spPr>
          <a:xfrm>
            <a:off x="4090225" y="1431033"/>
            <a:ext cx="807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ln w="12700">
                  <a:solidFill>
                    <a:srgbClr val="5E71FF"/>
                  </a:solidFill>
                </a:ln>
                <a:noFill/>
              </a:rPr>
              <a:t>01</a:t>
            </a:r>
          </a:p>
        </p:txBody>
      </p:sp>
      <p:sp>
        <p:nvSpPr>
          <p:cNvPr id="4" name="Triángulo 3">
            <a:extLst>
              <a:ext uri="{FF2B5EF4-FFF2-40B4-BE49-F238E27FC236}">
                <a16:creationId xmlns:a16="http://schemas.microsoft.com/office/drawing/2014/main" id="{88425043-F7AD-8F4D-96F6-250427470D1F}"/>
              </a:ext>
            </a:extLst>
          </p:cNvPr>
          <p:cNvSpPr/>
          <p:nvPr/>
        </p:nvSpPr>
        <p:spPr>
          <a:xfrm rot="5400000">
            <a:off x="5047680" y="1703768"/>
            <a:ext cx="188403" cy="162416"/>
          </a:xfrm>
          <a:prstGeom prst="triangle">
            <a:avLst/>
          </a:prstGeom>
          <a:solidFill>
            <a:srgbClr val="5E71FF">
              <a:alpha val="49804"/>
            </a:srgbClr>
          </a:solidFill>
          <a:ln w="19050" cap="rnd">
            <a:solidFill>
              <a:srgbClr val="5E71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7DD7AF0-4E04-DF41-95B4-41C26AF023F1}"/>
              </a:ext>
            </a:extLst>
          </p:cNvPr>
          <p:cNvSpPr txBox="1"/>
          <p:nvPr/>
        </p:nvSpPr>
        <p:spPr>
          <a:xfrm>
            <a:off x="5511253" y="1123257"/>
            <a:ext cx="53842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smtClean="0">
                <a:ln w="12700">
                  <a:noFill/>
                </a:ln>
                <a:solidFill>
                  <a:srgbClr val="6E6E7C"/>
                </a:solidFill>
              </a:rPr>
              <a:t>Conceptos Básicos</a:t>
            </a:r>
            <a:endParaRPr lang="es-EC" sz="2400" b="1" dirty="0">
              <a:ln w="12700">
                <a:noFill/>
              </a:ln>
              <a:solidFill>
                <a:srgbClr val="6E6E7C"/>
              </a:solidFill>
            </a:endParaRPr>
          </a:p>
          <a:p>
            <a:r>
              <a:rPr lang="es-EC" sz="2000" dirty="0" smtClean="0">
                <a:ln w="12700">
                  <a:noFill/>
                </a:ln>
                <a:solidFill>
                  <a:srgbClr val="6E6E7C"/>
                </a:solidFill>
              </a:rPr>
              <a:t>Cartografía, Sistemas de Coordenadas, SIG, </a:t>
            </a:r>
            <a:r>
              <a:rPr lang="es-EC" sz="2000" dirty="0" err="1" smtClean="0">
                <a:ln w="12700">
                  <a:noFill/>
                </a:ln>
                <a:solidFill>
                  <a:srgbClr val="6E6E7C"/>
                </a:solidFill>
              </a:rPr>
              <a:t>Georreferenciación</a:t>
            </a:r>
            <a:endParaRPr lang="es-EC" sz="2000" dirty="0">
              <a:ln w="12700">
                <a:noFill/>
              </a:ln>
              <a:solidFill>
                <a:srgbClr val="6E6E7C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3B9A4C1-957E-3547-848D-A19C79DDABB3}"/>
              </a:ext>
            </a:extLst>
          </p:cNvPr>
          <p:cNvSpPr txBox="1"/>
          <p:nvPr/>
        </p:nvSpPr>
        <p:spPr>
          <a:xfrm>
            <a:off x="4090225" y="2567855"/>
            <a:ext cx="807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ln w="12700">
                  <a:solidFill>
                    <a:srgbClr val="5E71FF"/>
                  </a:solidFill>
                </a:ln>
                <a:noFill/>
              </a:rPr>
              <a:t>02</a:t>
            </a:r>
          </a:p>
        </p:txBody>
      </p:sp>
      <p:sp>
        <p:nvSpPr>
          <p:cNvPr id="7" name="Triángulo 6">
            <a:extLst>
              <a:ext uri="{FF2B5EF4-FFF2-40B4-BE49-F238E27FC236}">
                <a16:creationId xmlns:a16="http://schemas.microsoft.com/office/drawing/2014/main" id="{14F309C4-D389-FB4E-81EC-D658475F563A}"/>
              </a:ext>
            </a:extLst>
          </p:cNvPr>
          <p:cNvSpPr/>
          <p:nvPr/>
        </p:nvSpPr>
        <p:spPr>
          <a:xfrm rot="5400000">
            <a:off x="5047680" y="2840590"/>
            <a:ext cx="188403" cy="162416"/>
          </a:xfrm>
          <a:prstGeom prst="triangle">
            <a:avLst/>
          </a:prstGeom>
          <a:solidFill>
            <a:srgbClr val="5E71FF">
              <a:alpha val="49804"/>
            </a:srgbClr>
          </a:solidFill>
          <a:ln w="19050" cap="rnd">
            <a:solidFill>
              <a:srgbClr val="5E71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3156B7-E1F3-2744-9C6F-6692B2BA5FFF}"/>
              </a:ext>
            </a:extLst>
          </p:cNvPr>
          <p:cNvSpPr txBox="1"/>
          <p:nvPr/>
        </p:nvSpPr>
        <p:spPr>
          <a:xfrm>
            <a:off x="5511252" y="2506300"/>
            <a:ext cx="5899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err="1" smtClean="0">
                <a:ln w="12700">
                  <a:noFill/>
                </a:ln>
                <a:solidFill>
                  <a:srgbClr val="6E6E7C"/>
                </a:solidFill>
              </a:rPr>
              <a:t>Qgis</a:t>
            </a:r>
            <a:endParaRPr lang="es-EC" sz="2400" b="1" dirty="0">
              <a:ln w="12700">
                <a:noFill/>
              </a:ln>
              <a:solidFill>
                <a:srgbClr val="6E6E7C"/>
              </a:solidFill>
            </a:endParaRPr>
          </a:p>
          <a:p>
            <a:r>
              <a:rPr lang="es-EC" sz="2000" dirty="0" smtClean="0">
                <a:ln w="12700">
                  <a:noFill/>
                </a:ln>
                <a:solidFill>
                  <a:srgbClr val="6E6E7C"/>
                </a:solidFill>
              </a:rPr>
              <a:t>Uso en la preparación y digitalización </a:t>
            </a:r>
            <a:endParaRPr lang="es-EC" sz="2000" dirty="0">
              <a:ln w="12700">
                <a:noFill/>
              </a:ln>
              <a:solidFill>
                <a:srgbClr val="6E6E7C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0331916-8714-944F-A364-25627ECEC58B}"/>
              </a:ext>
            </a:extLst>
          </p:cNvPr>
          <p:cNvSpPr txBox="1"/>
          <p:nvPr/>
        </p:nvSpPr>
        <p:spPr>
          <a:xfrm>
            <a:off x="4090225" y="3704677"/>
            <a:ext cx="807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ln w="12700">
                  <a:solidFill>
                    <a:srgbClr val="5E71FF"/>
                  </a:solidFill>
                </a:ln>
                <a:noFill/>
              </a:rPr>
              <a:t>03</a:t>
            </a:r>
          </a:p>
        </p:txBody>
      </p:sp>
      <p:sp>
        <p:nvSpPr>
          <p:cNvPr id="10" name="Triángulo 9">
            <a:extLst>
              <a:ext uri="{FF2B5EF4-FFF2-40B4-BE49-F238E27FC236}">
                <a16:creationId xmlns:a16="http://schemas.microsoft.com/office/drawing/2014/main" id="{E6CFD751-E133-614E-980A-E3045BFCFD43}"/>
              </a:ext>
            </a:extLst>
          </p:cNvPr>
          <p:cNvSpPr/>
          <p:nvPr/>
        </p:nvSpPr>
        <p:spPr>
          <a:xfrm rot="5400000">
            <a:off x="5047680" y="3977412"/>
            <a:ext cx="188403" cy="162416"/>
          </a:xfrm>
          <a:prstGeom prst="triangle">
            <a:avLst/>
          </a:prstGeom>
          <a:solidFill>
            <a:srgbClr val="5E71FF">
              <a:alpha val="49804"/>
            </a:srgbClr>
          </a:solidFill>
          <a:ln w="19050" cap="rnd">
            <a:solidFill>
              <a:srgbClr val="5E71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D998EC9-15FB-BD40-84F7-CF6C63087E6D}"/>
              </a:ext>
            </a:extLst>
          </p:cNvPr>
          <p:cNvSpPr txBox="1"/>
          <p:nvPr/>
        </p:nvSpPr>
        <p:spPr>
          <a:xfrm>
            <a:off x="5511253" y="3643122"/>
            <a:ext cx="50524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err="1" smtClean="0">
                <a:ln w="12700">
                  <a:noFill/>
                </a:ln>
                <a:solidFill>
                  <a:srgbClr val="6E6E7C"/>
                </a:solidFill>
              </a:rPr>
              <a:t>Map</a:t>
            </a:r>
            <a:r>
              <a:rPr lang="es-EC" sz="2400" b="1" dirty="0" smtClean="0">
                <a:ln w="12700">
                  <a:noFill/>
                </a:ln>
                <a:solidFill>
                  <a:srgbClr val="6E6E7C"/>
                </a:solidFill>
              </a:rPr>
              <a:t> </a:t>
            </a:r>
            <a:r>
              <a:rPr lang="es-EC" sz="2400" b="1" dirty="0" err="1" smtClean="0">
                <a:ln w="12700">
                  <a:noFill/>
                </a:ln>
                <a:solidFill>
                  <a:srgbClr val="6E6E7C"/>
                </a:solidFill>
              </a:rPr>
              <a:t>Marker</a:t>
            </a:r>
            <a:endParaRPr lang="es-EC" sz="2400" b="1" dirty="0">
              <a:ln w="12700">
                <a:noFill/>
              </a:ln>
              <a:solidFill>
                <a:srgbClr val="6E6E7C"/>
              </a:solidFill>
            </a:endParaRPr>
          </a:p>
          <a:p>
            <a:r>
              <a:rPr lang="es-EC" sz="2000" dirty="0" smtClean="0">
                <a:ln w="12700">
                  <a:noFill/>
                </a:ln>
                <a:solidFill>
                  <a:srgbClr val="6E6E7C"/>
                </a:solidFill>
              </a:rPr>
              <a:t>Uso en la Actualización Cartográfica</a:t>
            </a:r>
            <a:endParaRPr lang="es-EC" sz="2000" dirty="0">
              <a:ln w="12700">
                <a:noFill/>
              </a:ln>
              <a:solidFill>
                <a:srgbClr val="6E6E7C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9E176BF-3477-784D-9A58-CFDD5CCCE81B}"/>
              </a:ext>
            </a:extLst>
          </p:cNvPr>
          <p:cNvSpPr txBox="1"/>
          <p:nvPr/>
        </p:nvSpPr>
        <p:spPr>
          <a:xfrm>
            <a:off x="4090225" y="4841499"/>
            <a:ext cx="807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ln w="12700">
                  <a:solidFill>
                    <a:srgbClr val="5E71FF"/>
                  </a:solidFill>
                </a:ln>
                <a:noFill/>
              </a:rPr>
              <a:t>04</a:t>
            </a:r>
          </a:p>
        </p:txBody>
      </p:sp>
      <p:sp>
        <p:nvSpPr>
          <p:cNvPr id="13" name="Triángulo 12">
            <a:extLst>
              <a:ext uri="{FF2B5EF4-FFF2-40B4-BE49-F238E27FC236}">
                <a16:creationId xmlns:a16="http://schemas.microsoft.com/office/drawing/2014/main" id="{F7AE56B3-B6AD-3247-88D0-696D1542BCDB}"/>
              </a:ext>
            </a:extLst>
          </p:cNvPr>
          <p:cNvSpPr/>
          <p:nvPr/>
        </p:nvSpPr>
        <p:spPr>
          <a:xfrm rot="5400000">
            <a:off x="5047680" y="5114234"/>
            <a:ext cx="188403" cy="162416"/>
          </a:xfrm>
          <a:prstGeom prst="triangle">
            <a:avLst/>
          </a:prstGeom>
          <a:solidFill>
            <a:srgbClr val="5E71FF">
              <a:alpha val="49804"/>
            </a:srgbClr>
          </a:solidFill>
          <a:ln w="19050" cap="rnd">
            <a:solidFill>
              <a:srgbClr val="5E71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C8DBB42-D9CF-6047-B8F6-A880A31C69F7}"/>
              </a:ext>
            </a:extLst>
          </p:cNvPr>
          <p:cNvSpPr txBox="1"/>
          <p:nvPr/>
        </p:nvSpPr>
        <p:spPr>
          <a:xfrm>
            <a:off x="5511254" y="4751035"/>
            <a:ext cx="50524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sz="2400" b="1" dirty="0" err="1" smtClean="0">
                <a:ln w="12700">
                  <a:noFill/>
                </a:ln>
                <a:solidFill>
                  <a:srgbClr val="6E6E7C"/>
                </a:solidFill>
              </a:rPr>
              <a:t>KoboToolbox</a:t>
            </a:r>
            <a:endParaRPr lang="es-EC" sz="2400" b="1" dirty="0">
              <a:ln w="12700">
                <a:noFill/>
              </a:ln>
              <a:solidFill>
                <a:srgbClr val="6E6E7C"/>
              </a:solidFill>
            </a:endParaRPr>
          </a:p>
          <a:p>
            <a:pPr algn="just"/>
            <a:r>
              <a:rPr lang="es-EC" sz="2000" dirty="0" smtClean="0">
                <a:ln w="12700">
                  <a:noFill/>
                </a:ln>
                <a:solidFill>
                  <a:srgbClr val="6E6E7C"/>
                </a:solidFill>
              </a:rPr>
              <a:t>Uso para control de calidad de la Actualización Cartográfica</a:t>
            </a:r>
            <a:endParaRPr lang="es-EC" sz="2000" dirty="0">
              <a:ln w="12700">
                <a:noFill/>
              </a:ln>
              <a:solidFill>
                <a:srgbClr val="6E6E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436EB-ECB5-A047-989E-B3CB46638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695" y="2896587"/>
            <a:ext cx="8517753" cy="1112109"/>
          </a:xfrm>
        </p:spPr>
        <p:txBody>
          <a:bodyPr>
            <a:normAutofit fontScale="90000"/>
          </a:bodyPr>
          <a:lstStyle/>
          <a:p>
            <a:r>
              <a:rPr lang="es-ES" dirty="0"/>
              <a:t>Conceptos Básicos</a:t>
            </a:r>
            <a:br>
              <a:rPr lang="es-ES" dirty="0"/>
            </a:br>
            <a:endParaRPr lang="es-419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62812B-2AE0-5D49-98B8-B93699CC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9694" y="3456007"/>
            <a:ext cx="8517753" cy="755385"/>
          </a:xfrm>
        </p:spPr>
        <p:txBody>
          <a:bodyPr>
            <a:normAutofit fontScale="85000" lnSpcReduction="10000"/>
          </a:bodyPr>
          <a:lstStyle/>
          <a:p>
            <a:r>
              <a:rPr lang="es-419" dirty="0"/>
              <a:t>Cartografía, Sistemas de Coordenadas, </a:t>
            </a:r>
            <a:r>
              <a:rPr lang="es-419" dirty="0" smtClean="0"/>
              <a:t>Sistemas de información Geográfica, </a:t>
            </a:r>
            <a:r>
              <a:rPr lang="es-419" dirty="0"/>
              <a:t>Georreferenciación</a:t>
            </a: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98581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CARTOGRAFÍA</a:t>
            </a:r>
            <a:r>
              <a:rPr lang="es-EC" sz="2800" dirty="0"/>
              <a:t/>
            </a:r>
            <a:br>
              <a:rPr lang="es-EC" sz="2800" dirty="0"/>
            </a:br>
            <a:endParaRPr lang="es-EC" sz="2800" dirty="0"/>
          </a:p>
        </p:txBody>
      </p:sp>
      <p:sp>
        <p:nvSpPr>
          <p:cNvPr id="7" name="2 Marcador de contenido"/>
          <p:cNvSpPr>
            <a:spLocks noGrp="1"/>
          </p:cNvSpPr>
          <p:nvPr>
            <p:ph type="body" sz="quarter" idx="11"/>
          </p:nvPr>
        </p:nvSpPr>
        <p:spPr>
          <a:xfrm>
            <a:off x="1514965" y="1512070"/>
            <a:ext cx="5207807" cy="3505230"/>
          </a:xfrm>
        </p:spPr>
        <p:txBody>
          <a:bodyPr>
            <a:normAutofit/>
          </a:bodyPr>
          <a:lstStyle/>
          <a:p>
            <a:pPr marL="0" indent="-255588" algn="just" eaLnBrk="1" hangingPunct="1">
              <a:lnSpc>
                <a:spcPct val="150000"/>
              </a:lnSpc>
              <a:buFontTx/>
              <a:buNone/>
            </a:pPr>
            <a:r>
              <a:rPr lang="es-ES_tradnl" altLang="es-EC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 la ciencia y arte que se ocupa de la representación de la superficie terrestre, graficándola a una escala conveniente bajo normas técnicas, de modo que los elementos y detalles sean claros y fácilmente identificables.</a:t>
            </a:r>
            <a:endParaRPr lang="es-ES" altLang="es-EC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5125" indent="-255588" algn="just" eaLnBrk="1" hangingPunct="1"/>
            <a:endParaRPr lang="es-ES" altLang="es-EC" sz="1800" dirty="0" smtClean="0"/>
          </a:p>
        </p:txBody>
      </p:sp>
      <p:pic>
        <p:nvPicPr>
          <p:cNvPr id="8" name="Picture 2" descr="http://cartografia.supaw.com/IMG/foto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6428" y="1976428"/>
            <a:ext cx="4523233" cy="25765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3 Marcador de texto"/>
          <p:cNvSpPr>
            <a:spLocks noGrp="1"/>
          </p:cNvSpPr>
          <p:nvPr>
            <p:ph type="body" sz="quarter" idx="11"/>
          </p:nvPr>
        </p:nvSpPr>
        <p:spPr>
          <a:xfrm>
            <a:off x="11083969" y="6289632"/>
            <a:ext cx="728662" cy="457629"/>
          </a:xfrm>
        </p:spPr>
        <p:txBody>
          <a:bodyPr>
            <a:normAutofit lnSpcReduction="10000"/>
          </a:bodyPr>
          <a:lstStyle/>
          <a:p>
            <a:r>
              <a:rPr lang="es-EC" dirty="0" smtClean="0"/>
              <a:t>01</a:t>
            </a:r>
          </a:p>
          <a:p>
            <a:endParaRPr lang="es-EC" dirty="0" smtClean="0"/>
          </a:p>
          <a:p>
            <a:endParaRPr lang="es-EC" dirty="0" smtClean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878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CARTOGRAFÍA</a:t>
            </a:r>
            <a:r>
              <a:rPr lang="es-EC" sz="2800" dirty="0"/>
              <a:t/>
            </a:r>
            <a:br>
              <a:rPr lang="es-EC" sz="2800" dirty="0"/>
            </a:br>
            <a:endParaRPr lang="es-EC" sz="2800" dirty="0"/>
          </a:p>
        </p:txBody>
      </p:sp>
      <p:sp>
        <p:nvSpPr>
          <p:cNvPr id="9" name="2 Marcador de contenido"/>
          <p:cNvSpPr>
            <a:spLocks noGrp="1"/>
          </p:cNvSpPr>
          <p:nvPr>
            <p:ph type="body" sz="quarter" idx="11"/>
          </p:nvPr>
        </p:nvSpPr>
        <p:spPr>
          <a:xfrm>
            <a:off x="838200" y="1556136"/>
            <a:ext cx="3958555" cy="457629"/>
          </a:xfrm>
        </p:spPr>
        <p:txBody>
          <a:bodyPr>
            <a:noAutofit/>
          </a:bodyPr>
          <a:lstStyle/>
          <a:p>
            <a:pPr marL="0" indent="-255588" algn="just" eaLnBrk="1" hangingPunct="1">
              <a:lnSpc>
                <a:spcPct val="150000"/>
              </a:lnSpc>
              <a:buFontTx/>
              <a:buNone/>
            </a:pPr>
            <a:r>
              <a:rPr lang="es-EC" altLang="es-EC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 la actualidad:</a:t>
            </a:r>
            <a:endParaRPr lang="es-ES" altLang="es-EC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5125" indent="-255588" algn="just" eaLnBrk="1" hangingPunct="1"/>
            <a:endParaRPr lang="es-ES" altLang="es-EC" sz="1800" b="0" dirty="0" smtClean="0"/>
          </a:p>
        </p:txBody>
      </p:sp>
      <p:sp>
        <p:nvSpPr>
          <p:cNvPr id="7" name="2 Marcador de contenido"/>
          <p:cNvSpPr>
            <a:spLocks noGrp="1"/>
          </p:cNvSpPr>
          <p:nvPr>
            <p:ph sz="quarter" idx="4294967295"/>
          </p:nvPr>
        </p:nvSpPr>
        <p:spPr>
          <a:xfrm>
            <a:off x="790767" y="2006600"/>
            <a:ext cx="5919788" cy="4244975"/>
          </a:xfrm>
        </p:spPr>
        <p:txBody>
          <a:bodyPr>
            <a:normAutofit/>
          </a:bodyPr>
          <a:lstStyle/>
          <a:p>
            <a:pPr marL="0" indent="-255588" algn="just" eaLnBrk="1" hangingPunct="1">
              <a:lnSpc>
                <a:spcPct val="150000"/>
              </a:lnSpc>
              <a:buFontTx/>
              <a:buNone/>
            </a:pPr>
            <a:r>
              <a:rPr lang="es-EC" altLang="es-EC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 la ciencia que trata sobre la organización, representación, comunicación y utilización de la </a:t>
            </a:r>
            <a:r>
              <a:rPr lang="es-EC" altLang="es-EC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geoinformación</a:t>
            </a:r>
            <a:r>
              <a:rPr lang="es-EC" altLang="es-EC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de una forma que puede ser visual, numérica o tangible e incluye todos los procesos de elaboración y preparación de datos, además del estudio y utilización de los mapas u otros medios de representación (Taylor, 1991).</a:t>
            </a:r>
            <a:endParaRPr lang="es-ES" altLang="es-EC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5125" indent="-255588" algn="just" eaLnBrk="1" hangingPunct="1"/>
            <a:endParaRPr lang="es-ES" altLang="es-EC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C:\Users\ljaramillo\Pictures\Cartografía\GvSIG_-_GIS-55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707" y="2181119"/>
            <a:ext cx="5238750" cy="3549979"/>
          </a:xfrm>
          <a:prstGeom prst="rect">
            <a:avLst/>
          </a:prstGeom>
          <a:ln w="76200" cap="sq" cmpd="thickThin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3 Marcador de texto"/>
          <p:cNvSpPr>
            <a:spLocks noGrp="1"/>
          </p:cNvSpPr>
          <p:nvPr>
            <p:ph type="body" sz="quarter" idx="11"/>
          </p:nvPr>
        </p:nvSpPr>
        <p:spPr>
          <a:xfrm>
            <a:off x="11083969" y="6289632"/>
            <a:ext cx="728662" cy="457629"/>
          </a:xfrm>
        </p:spPr>
        <p:txBody>
          <a:bodyPr>
            <a:normAutofit lnSpcReduction="10000"/>
          </a:bodyPr>
          <a:lstStyle/>
          <a:p>
            <a:r>
              <a:rPr lang="es-EC" dirty="0" smtClean="0"/>
              <a:t>02</a:t>
            </a:r>
          </a:p>
          <a:p>
            <a:endParaRPr lang="es-EC" dirty="0" smtClean="0"/>
          </a:p>
          <a:p>
            <a:endParaRPr lang="es-EC" dirty="0" smtClean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9593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MAPA</a:t>
            </a:r>
            <a:r>
              <a:rPr lang="es-EC" sz="2800" dirty="0"/>
              <a:t/>
            </a:r>
            <a:br>
              <a:rPr lang="es-EC" sz="2800" dirty="0"/>
            </a:br>
            <a:endParaRPr lang="es-EC" sz="2800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body" sz="quarter" idx="10"/>
          </p:nvPr>
        </p:nvSpPr>
        <p:spPr>
          <a:xfrm>
            <a:off x="838200" y="2017378"/>
            <a:ext cx="4907517" cy="1150826"/>
          </a:xfrm>
        </p:spPr>
        <p:txBody>
          <a:bodyPr>
            <a:noAutofit/>
          </a:bodyPr>
          <a:lstStyle/>
          <a:p>
            <a:pPr marL="0" lvl="1" algn="just" eaLnBrk="1" hangingPunct="1">
              <a:lnSpc>
                <a:spcPct val="150000"/>
              </a:lnSpc>
            </a:pPr>
            <a:r>
              <a:rPr lang="es-ES_tradnl" altLang="es-EC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Representación gráfica (usualmente sobre una superficie plana), de la superficie terrestre o una parte de ella con el fin de mostrar fenómenos de la naturaleza o la sociedad (Thrower, 1996).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C" dirty="0" smtClean="0"/>
              <a:t>03</a:t>
            </a:r>
          </a:p>
          <a:p>
            <a:endParaRPr lang="es-EC" dirty="0" smtClean="0"/>
          </a:p>
          <a:p>
            <a:endParaRPr lang="es-EC" dirty="0" smtClean="0"/>
          </a:p>
          <a:p>
            <a:endParaRPr lang="es-EC" dirty="0"/>
          </a:p>
        </p:txBody>
      </p:sp>
      <p:pic>
        <p:nvPicPr>
          <p:cNvPr id="4098" name="Picture 2" descr="C:\Users\ljaramillo\Pictures\Cartografía\mapa-ecuador-high-defini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738" y="1254678"/>
            <a:ext cx="61114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45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utoUpdateAnimBg="0" advAuto="200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PLANO</a:t>
            </a:r>
            <a:r>
              <a:rPr lang="es-EC" sz="2800" dirty="0"/>
              <a:t/>
            </a:r>
            <a:br>
              <a:rPr lang="es-EC" sz="2800" dirty="0"/>
            </a:br>
            <a:endParaRPr lang="es-EC" sz="280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C" dirty="0" smtClean="0"/>
          </a:p>
          <a:p>
            <a:endParaRPr lang="es-EC" dirty="0" smtClean="0"/>
          </a:p>
          <a:p>
            <a:endParaRPr lang="es-EC" dirty="0" smtClean="0"/>
          </a:p>
          <a:p>
            <a:endParaRPr lang="es-EC" dirty="0" smtClean="0"/>
          </a:p>
          <a:p>
            <a:endParaRPr lang="es-EC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04</a:t>
            </a:r>
            <a:endParaRPr lang="es-E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49985" y="1685668"/>
            <a:ext cx="4581869" cy="3146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Tx/>
              <a:buNone/>
            </a:pPr>
            <a:r>
              <a:rPr lang="es-ES_tradnl" altLang="es-EC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 la representación del terreno con gran detalle, a escala grande, generalmente desarrollados con fines específicos.</a:t>
            </a:r>
          </a:p>
        </p:txBody>
      </p:sp>
      <p:pic>
        <p:nvPicPr>
          <p:cNvPr id="2050" name="Picture 2" descr="C:\Users\ljaramillo\Pictures\Cartografía\Pla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43" y="1253937"/>
            <a:ext cx="6114953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79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 advAuto="200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2800" dirty="0"/>
              <a:t>ESCALA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05</a:t>
            </a:r>
            <a:endParaRPr lang="es-ES" dirty="0"/>
          </a:p>
        </p:txBody>
      </p:sp>
      <p:pic>
        <p:nvPicPr>
          <p:cNvPr id="8" name="Picture 2" descr="https://encrypted-tbn0.gstatic.com/images?q=tbn:ANd9GcSCqlyhaHLUstJmksVpqRkzLiDtomtKC0-meMIJR98oYeouFB8-BA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37368" y="2617425"/>
            <a:ext cx="2448272" cy="2300464"/>
          </a:xfrm>
          <a:prstGeom prst="rect">
            <a:avLst/>
          </a:prstGeom>
          <a:noFill/>
        </p:spPr>
      </p:pic>
      <p:graphicFrame>
        <p:nvGraphicFramePr>
          <p:cNvPr id="9" name="8 Tabla"/>
          <p:cNvGraphicFramePr>
            <a:graphicFrameLocks noGrp="1"/>
          </p:cNvGraphicFramePr>
          <p:nvPr>
            <p:extLst/>
          </p:nvPr>
        </p:nvGraphicFramePr>
        <p:xfrm>
          <a:off x="7425728" y="1916251"/>
          <a:ext cx="3488740" cy="310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4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4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765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Escala del Mapa</a:t>
                      </a:r>
                      <a:endParaRPr lang="es-ES" sz="1200" dirty="0"/>
                    </a:p>
                  </a:txBody>
                  <a:tcPr marL="71455" marR="71455" marT="37866" marB="37866"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 cm equivale a:</a:t>
                      </a:r>
                      <a:endParaRPr lang="es-ES" sz="1200" dirty="0"/>
                    </a:p>
                  </a:txBody>
                  <a:tcPr marL="71455" marR="71455" marT="37866" marB="3786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65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1:1.000</a:t>
                      </a:r>
                      <a:endParaRPr lang="es-ES" sz="1200" dirty="0"/>
                    </a:p>
                  </a:txBody>
                  <a:tcPr marL="71455" marR="71455" marT="37866" marB="37866"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10 m</a:t>
                      </a:r>
                      <a:endParaRPr lang="es-ES" sz="1200" dirty="0"/>
                    </a:p>
                  </a:txBody>
                  <a:tcPr marL="71455" marR="71455" marT="37866" marB="3786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dirty="0" smtClean="0"/>
                        <a:t>1:2.000</a:t>
                      </a:r>
                      <a:endParaRPr lang="es-ES" sz="1200" dirty="0" smtClean="0"/>
                    </a:p>
                  </a:txBody>
                  <a:tcPr marL="71455" marR="71455" marT="37866" marB="37866"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20 m</a:t>
                      </a:r>
                      <a:endParaRPr lang="es-ES" sz="1200" dirty="0"/>
                    </a:p>
                  </a:txBody>
                  <a:tcPr marL="71455" marR="71455" marT="37866" marB="3786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dirty="0" smtClean="0"/>
                        <a:t>1:5.000</a:t>
                      </a:r>
                      <a:endParaRPr lang="es-ES" sz="1200" dirty="0" smtClean="0"/>
                    </a:p>
                  </a:txBody>
                  <a:tcPr marL="71455" marR="71455" marT="37866" marB="37866"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50 m</a:t>
                      </a:r>
                      <a:endParaRPr lang="es-ES" sz="1200" dirty="0"/>
                    </a:p>
                  </a:txBody>
                  <a:tcPr marL="71455" marR="71455" marT="37866" marB="3786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dirty="0" smtClean="0"/>
                        <a:t>1:10.000</a:t>
                      </a:r>
                      <a:endParaRPr lang="es-ES" sz="1200" dirty="0" smtClean="0"/>
                    </a:p>
                  </a:txBody>
                  <a:tcPr marL="71455" marR="71455" marT="37866" marB="37866"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100 m</a:t>
                      </a:r>
                      <a:endParaRPr lang="es-ES" sz="1200" dirty="0"/>
                    </a:p>
                  </a:txBody>
                  <a:tcPr marL="71455" marR="71455" marT="37866" marB="3786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dirty="0" smtClean="0"/>
                        <a:t>1:25.000</a:t>
                      </a:r>
                      <a:endParaRPr lang="es-ES" sz="1200" dirty="0" smtClean="0"/>
                    </a:p>
                  </a:txBody>
                  <a:tcPr marL="71455" marR="71455" marT="37866" marB="37866"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250 m</a:t>
                      </a:r>
                      <a:endParaRPr lang="es-ES" sz="1200" dirty="0"/>
                    </a:p>
                  </a:txBody>
                  <a:tcPr marL="71455" marR="71455" marT="37866" marB="3786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dirty="0" smtClean="0"/>
                        <a:t>1:50.000</a:t>
                      </a:r>
                      <a:endParaRPr lang="es-ES" sz="1200" dirty="0" smtClean="0"/>
                    </a:p>
                  </a:txBody>
                  <a:tcPr marL="71455" marR="71455" marT="37866" marB="37866"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500 m</a:t>
                      </a:r>
                      <a:endParaRPr lang="es-ES" sz="1200" dirty="0"/>
                    </a:p>
                  </a:txBody>
                  <a:tcPr marL="71455" marR="71455" marT="37866" marB="3786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dirty="0" smtClean="0"/>
                        <a:t>1:100.000</a:t>
                      </a:r>
                      <a:endParaRPr lang="es-ES" sz="1200" dirty="0" smtClean="0"/>
                    </a:p>
                  </a:txBody>
                  <a:tcPr marL="71455" marR="71455" marT="37866" marB="37866"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1000 m (1km)</a:t>
                      </a:r>
                      <a:endParaRPr lang="es-ES" sz="1200" dirty="0"/>
                    </a:p>
                  </a:txBody>
                  <a:tcPr marL="71455" marR="71455" marT="37866" marB="3786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2940170" y="5397072"/>
            <a:ext cx="808317" cy="350940"/>
          </a:xfrm>
          <a:prstGeom prst="rect">
            <a:avLst/>
          </a:prstGeom>
          <a:noFill/>
        </p:spPr>
        <p:txBody>
          <a:bodyPr wrap="none" lIns="73225" tIns="36613" rIns="73225" bIns="36613" rtlCol="0">
            <a:spAutoFit/>
          </a:bodyPr>
          <a:lstStyle/>
          <a:p>
            <a:r>
              <a:rPr lang="es-EC" dirty="0" smtClean="0"/>
              <a:t>Gráfica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866209" y="5456710"/>
            <a:ext cx="1058066" cy="350940"/>
          </a:xfrm>
          <a:prstGeom prst="rect">
            <a:avLst/>
          </a:prstGeom>
          <a:noFill/>
        </p:spPr>
        <p:txBody>
          <a:bodyPr wrap="none" lIns="73225" tIns="36613" rIns="73225" bIns="36613" rtlCol="0">
            <a:spAutoFit/>
          </a:bodyPr>
          <a:lstStyle/>
          <a:p>
            <a:r>
              <a:rPr lang="es-EC" dirty="0" smtClean="0"/>
              <a:t>Numérica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4572000" y="5039240"/>
            <a:ext cx="821398" cy="350940"/>
          </a:xfrm>
          <a:prstGeom prst="rect">
            <a:avLst/>
          </a:prstGeom>
          <a:noFill/>
        </p:spPr>
        <p:txBody>
          <a:bodyPr wrap="none" lIns="73225" tIns="36613" rIns="73225" bIns="36613" rtlCol="0">
            <a:spAutoFit/>
          </a:bodyPr>
          <a:lstStyle/>
          <a:p>
            <a:r>
              <a:rPr lang="es-EC" b="1" dirty="0" smtClean="0"/>
              <a:t>Escalas</a:t>
            </a:r>
            <a:endParaRPr lang="es-ES" b="1" dirty="0"/>
          </a:p>
        </p:txBody>
      </p:sp>
      <p:cxnSp>
        <p:nvCxnSpPr>
          <p:cNvPr id="13" name="12 Conector angular"/>
          <p:cNvCxnSpPr>
            <a:stCxn id="12" idx="1"/>
            <a:endCxn id="10" idx="3"/>
          </p:cNvCxnSpPr>
          <p:nvPr/>
        </p:nvCxnSpPr>
        <p:spPr>
          <a:xfrm rot="10800000" flipV="1">
            <a:off x="3748488" y="5214710"/>
            <a:ext cx="823513" cy="35783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angular"/>
          <p:cNvCxnSpPr>
            <a:stCxn id="12" idx="3"/>
            <a:endCxn id="11" idx="1"/>
          </p:cNvCxnSpPr>
          <p:nvPr/>
        </p:nvCxnSpPr>
        <p:spPr>
          <a:xfrm>
            <a:off x="5393398" y="5214710"/>
            <a:ext cx="472811" cy="41747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1252295" y="1518625"/>
            <a:ext cx="5618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 la relación matemática existente entre las dimensiones reales y las del dibujo, que representa la realidad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9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ESCALA</a:t>
            </a:r>
            <a:r>
              <a:rPr lang="es-EC" sz="2800" dirty="0"/>
              <a:t/>
            </a:r>
            <a:br>
              <a:rPr lang="es-EC" sz="2800" dirty="0"/>
            </a:br>
            <a:endParaRPr lang="es-EC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06</a:t>
            </a:r>
            <a:endParaRPr lang="es-E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38200" y="1453368"/>
            <a:ext cx="5198348" cy="10888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55588" algn="just">
              <a:lnSpc>
                <a:spcPct val="150000"/>
              </a:lnSpc>
              <a:defRPr/>
            </a:pPr>
            <a:r>
              <a:rPr lang="es-ES_tradnl" sz="2200" b="1" dirty="0" smtClean="0">
                <a:solidFill>
                  <a:schemeClr val="tx1"/>
                </a:solidFill>
              </a:rPr>
              <a:t>ESCALA DE MAPAS</a:t>
            </a:r>
          </a:p>
          <a:p>
            <a:pPr indent="-255588" algn="just">
              <a:lnSpc>
                <a:spcPct val="150000"/>
              </a:lnSpc>
              <a:defRPr/>
            </a:pPr>
            <a:r>
              <a:rPr lang="es-ES_tradnl" altLang="es-EC" sz="2200" dirty="0">
                <a:solidFill>
                  <a:schemeClr val="tx1"/>
                </a:solidFill>
              </a:rPr>
              <a:t>Pueden estar entre 1:50.000 y 1:25.000</a:t>
            </a:r>
            <a:endParaRPr lang="es-ES" altLang="es-EC" sz="2200" b="1" dirty="0">
              <a:solidFill>
                <a:schemeClr val="tx1"/>
              </a:solidFill>
            </a:endParaRPr>
          </a:p>
          <a:p>
            <a:pPr indent="-255588" algn="just">
              <a:lnSpc>
                <a:spcPct val="150000"/>
              </a:lnSpc>
              <a:defRPr/>
            </a:pPr>
            <a:endParaRPr lang="es-ES" sz="22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952689" y="1379387"/>
            <a:ext cx="4304046" cy="10888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55588" algn="just">
              <a:lnSpc>
                <a:spcPct val="150000"/>
              </a:lnSpc>
              <a:defRPr/>
            </a:pPr>
            <a:r>
              <a:rPr lang="es-ES_tradnl" sz="2200" b="1" dirty="0" smtClean="0">
                <a:solidFill>
                  <a:schemeClr val="tx1"/>
                </a:solidFill>
              </a:rPr>
              <a:t>ESCALA DE PLANOS</a:t>
            </a:r>
          </a:p>
          <a:p>
            <a:pPr indent="-255588" algn="just">
              <a:lnSpc>
                <a:spcPct val="150000"/>
              </a:lnSpc>
              <a:defRPr/>
            </a:pPr>
            <a:r>
              <a:rPr lang="es-ES_tradnl" altLang="es-EC" sz="2200" dirty="0">
                <a:solidFill>
                  <a:schemeClr val="tx1"/>
                </a:solidFill>
              </a:rPr>
              <a:t>Pueden ser </a:t>
            </a:r>
            <a:r>
              <a:rPr lang="es-ES_tradnl" altLang="es-EC" sz="2200" dirty="0" smtClean="0">
                <a:solidFill>
                  <a:schemeClr val="tx1"/>
                </a:solidFill>
              </a:rPr>
              <a:t>mayores </a:t>
            </a:r>
            <a:r>
              <a:rPr lang="es-ES_tradnl" altLang="es-EC" sz="2200" dirty="0">
                <a:solidFill>
                  <a:schemeClr val="tx1"/>
                </a:solidFill>
              </a:rPr>
              <a:t>de 1:10.000</a:t>
            </a:r>
            <a:endParaRPr lang="es-ES" sz="2200" dirty="0">
              <a:solidFill>
                <a:schemeClr val="tx1"/>
              </a:solidFill>
            </a:endParaRPr>
          </a:p>
        </p:txBody>
      </p:sp>
      <p:pic>
        <p:nvPicPr>
          <p:cNvPr id="11" name="10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3119" y="2542233"/>
            <a:ext cx="3289025" cy="3999243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538529"/>
            <a:ext cx="2866161" cy="4072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59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 advAuto="2000"/>
      <p:bldP spid="9" grpId="0" build="p" autoUpdateAnimBg="0" advAuto="200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SISTEMA DE COORDENADAS</a:t>
            </a:r>
            <a:r>
              <a:rPr lang="es-EC" sz="2800" dirty="0"/>
              <a:t/>
            </a:r>
            <a:br>
              <a:rPr lang="es-EC" sz="2800" dirty="0"/>
            </a:br>
            <a:endParaRPr lang="es-EC" sz="2800" dirty="0"/>
          </a:p>
        </p:txBody>
      </p:sp>
      <p:pic>
        <p:nvPicPr>
          <p:cNvPr id="11" name="Picture 3" descr="8_2a"/>
          <p:cNvPicPr>
            <a:picLocks noGrp="1" noChangeAspect="1" noChangeArrowheads="1"/>
          </p:cNvPicPr>
          <p:nvPr>
            <p:ph type="body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82" y="1723941"/>
            <a:ext cx="1447695" cy="1447695"/>
          </a:xfrm>
          <a:noFill/>
        </p:spPr>
      </p:pic>
      <p:pic>
        <p:nvPicPr>
          <p:cNvPr id="22" name="Picture 13" descr="modelo5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6741" y="1179376"/>
            <a:ext cx="3382963" cy="2536825"/>
          </a:xfrm>
          <a:noFill/>
        </p:spPr>
      </p:pic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9087060" y="2394837"/>
            <a:ext cx="2023533" cy="1465262"/>
            <a:chOff x="3888" y="1056"/>
            <a:chExt cx="816" cy="768"/>
          </a:xfrm>
        </p:grpSpPr>
        <p:sp>
          <p:nvSpPr>
            <p:cNvPr id="14" name="Rectangle 5" descr="Large grid"/>
            <p:cNvSpPr>
              <a:spLocks noChangeArrowheads="1"/>
            </p:cNvSpPr>
            <p:nvPr/>
          </p:nvSpPr>
          <p:spPr bwMode="auto">
            <a:xfrm>
              <a:off x="3888" y="1056"/>
              <a:ext cx="816" cy="768"/>
            </a:xfrm>
            <a:prstGeom prst="rect">
              <a:avLst/>
            </a:prstGeom>
            <a:pattFill prst="lgGrid">
              <a:fgClr>
                <a:srgbClr val="000000"/>
              </a:fgClr>
              <a:bgClr>
                <a:schemeClr val="bg1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EC" altLang="es-EC" sz="1800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4208" y="1568"/>
              <a:ext cx="24" cy="16"/>
            </a:xfrm>
            <a:custGeom>
              <a:avLst/>
              <a:gdLst>
                <a:gd name="T0" fmla="*/ 24 w 24"/>
                <a:gd name="T1" fmla="*/ 16 h 16"/>
                <a:gd name="T2" fmla="*/ 0 w 24"/>
                <a:gd name="T3" fmla="*/ 0 h 16"/>
                <a:gd name="T4" fmla="*/ 24 w 24"/>
                <a:gd name="T5" fmla="*/ 16 h 16"/>
                <a:gd name="T6" fmla="*/ 0 60000 65536"/>
                <a:gd name="T7" fmla="*/ 0 60000 65536"/>
                <a:gd name="T8" fmla="*/ 0 60000 65536"/>
                <a:gd name="T9" fmla="*/ 0 w 24"/>
                <a:gd name="T10" fmla="*/ 0 h 16"/>
                <a:gd name="T11" fmla="*/ 24 w 24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" h="16">
                  <a:moveTo>
                    <a:pt x="24" y="16"/>
                  </a:moveTo>
                  <a:cubicBezTo>
                    <a:pt x="16" y="11"/>
                    <a:pt x="0" y="0"/>
                    <a:pt x="0" y="0"/>
                  </a:cubicBezTo>
                  <a:cubicBezTo>
                    <a:pt x="0" y="0"/>
                    <a:pt x="16" y="11"/>
                    <a:pt x="24" y="16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endParaRPr lang="es-EC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4032" y="1216"/>
              <a:ext cx="608" cy="448"/>
            </a:xfrm>
            <a:custGeom>
              <a:avLst/>
              <a:gdLst>
                <a:gd name="T0" fmla="*/ 128 w 608"/>
                <a:gd name="T1" fmla="*/ 368 h 448"/>
                <a:gd name="T2" fmla="*/ 40 w 608"/>
                <a:gd name="T3" fmla="*/ 256 h 448"/>
                <a:gd name="T4" fmla="*/ 0 w 608"/>
                <a:gd name="T5" fmla="*/ 128 h 448"/>
                <a:gd name="T6" fmla="*/ 112 w 608"/>
                <a:gd name="T7" fmla="*/ 72 h 448"/>
                <a:gd name="T8" fmla="*/ 216 w 608"/>
                <a:gd name="T9" fmla="*/ 128 h 448"/>
                <a:gd name="T10" fmla="*/ 272 w 608"/>
                <a:gd name="T11" fmla="*/ 112 h 448"/>
                <a:gd name="T12" fmla="*/ 320 w 608"/>
                <a:gd name="T13" fmla="*/ 80 h 448"/>
                <a:gd name="T14" fmla="*/ 392 w 608"/>
                <a:gd name="T15" fmla="*/ 0 h 448"/>
                <a:gd name="T16" fmla="*/ 456 w 608"/>
                <a:gd name="T17" fmla="*/ 56 h 448"/>
                <a:gd name="T18" fmla="*/ 560 w 608"/>
                <a:gd name="T19" fmla="*/ 152 h 448"/>
                <a:gd name="T20" fmla="*/ 608 w 608"/>
                <a:gd name="T21" fmla="*/ 224 h 448"/>
                <a:gd name="T22" fmla="*/ 584 w 608"/>
                <a:gd name="T23" fmla="*/ 304 h 448"/>
                <a:gd name="T24" fmla="*/ 536 w 608"/>
                <a:gd name="T25" fmla="*/ 320 h 448"/>
                <a:gd name="T26" fmla="*/ 416 w 608"/>
                <a:gd name="T27" fmla="*/ 320 h 448"/>
                <a:gd name="T28" fmla="*/ 296 w 608"/>
                <a:gd name="T29" fmla="*/ 448 h 448"/>
                <a:gd name="T30" fmla="*/ 192 w 608"/>
                <a:gd name="T31" fmla="*/ 416 h 448"/>
                <a:gd name="T32" fmla="*/ 128 w 608"/>
                <a:gd name="T33" fmla="*/ 368 h 4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08"/>
                <a:gd name="T52" fmla="*/ 0 h 448"/>
                <a:gd name="T53" fmla="*/ 608 w 608"/>
                <a:gd name="T54" fmla="*/ 448 h 4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08" h="448">
                  <a:moveTo>
                    <a:pt x="128" y="368"/>
                  </a:moveTo>
                  <a:cubicBezTo>
                    <a:pt x="100" y="331"/>
                    <a:pt x="61" y="298"/>
                    <a:pt x="40" y="256"/>
                  </a:cubicBezTo>
                  <a:cubicBezTo>
                    <a:pt x="20" y="216"/>
                    <a:pt x="14" y="171"/>
                    <a:pt x="0" y="128"/>
                  </a:cubicBezTo>
                  <a:cubicBezTo>
                    <a:pt x="14" y="43"/>
                    <a:pt x="21" y="63"/>
                    <a:pt x="112" y="72"/>
                  </a:cubicBezTo>
                  <a:cubicBezTo>
                    <a:pt x="151" y="85"/>
                    <a:pt x="177" y="115"/>
                    <a:pt x="216" y="128"/>
                  </a:cubicBezTo>
                  <a:cubicBezTo>
                    <a:pt x="234" y="122"/>
                    <a:pt x="255" y="121"/>
                    <a:pt x="272" y="112"/>
                  </a:cubicBezTo>
                  <a:cubicBezTo>
                    <a:pt x="289" y="103"/>
                    <a:pt x="320" y="80"/>
                    <a:pt x="320" y="80"/>
                  </a:cubicBezTo>
                  <a:cubicBezTo>
                    <a:pt x="345" y="43"/>
                    <a:pt x="352" y="13"/>
                    <a:pt x="392" y="0"/>
                  </a:cubicBezTo>
                  <a:cubicBezTo>
                    <a:pt x="418" y="17"/>
                    <a:pt x="430" y="39"/>
                    <a:pt x="456" y="56"/>
                  </a:cubicBezTo>
                  <a:cubicBezTo>
                    <a:pt x="486" y="101"/>
                    <a:pt x="507" y="134"/>
                    <a:pt x="560" y="152"/>
                  </a:cubicBezTo>
                  <a:cubicBezTo>
                    <a:pt x="584" y="176"/>
                    <a:pt x="597" y="192"/>
                    <a:pt x="608" y="224"/>
                  </a:cubicBezTo>
                  <a:cubicBezTo>
                    <a:pt x="596" y="272"/>
                    <a:pt x="603" y="246"/>
                    <a:pt x="584" y="304"/>
                  </a:cubicBezTo>
                  <a:cubicBezTo>
                    <a:pt x="579" y="320"/>
                    <a:pt x="536" y="320"/>
                    <a:pt x="536" y="320"/>
                  </a:cubicBezTo>
                  <a:cubicBezTo>
                    <a:pt x="516" y="318"/>
                    <a:pt x="447" y="302"/>
                    <a:pt x="416" y="320"/>
                  </a:cubicBezTo>
                  <a:cubicBezTo>
                    <a:pt x="360" y="352"/>
                    <a:pt x="361" y="426"/>
                    <a:pt x="296" y="448"/>
                  </a:cubicBezTo>
                  <a:cubicBezTo>
                    <a:pt x="250" y="441"/>
                    <a:pt x="229" y="441"/>
                    <a:pt x="192" y="416"/>
                  </a:cubicBezTo>
                  <a:cubicBezTo>
                    <a:pt x="173" y="388"/>
                    <a:pt x="160" y="379"/>
                    <a:pt x="128" y="368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2075" tIns="46038" rIns="92075" bIns="46038"/>
            <a:lstStyle/>
            <a:p>
              <a:endParaRPr lang="es-EC"/>
            </a:p>
          </p:txBody>
        </p:sp>
      </p:grp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656193" y="4321564"/>
            <a:ext cx="3454400" cy="1200971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EC" sz="2400" b="1" dirty="0">
                <a:solidFill>
                  <a:srgbClr val="000099"/>
                </a:solidFill>
              </a:rPr>
              <a:t>Sistema de C</a:t>
            </a:r>
            <a:r>
              <a:rPr lang="en-US" altLang="es-EC" sz="2400" b="1" dirty="0" err="1">
                <a:solidFill>
                  <a:srgbClr val="000099"/>
                </a:solidFill>
              </a:rPr>
              <a:t>oord</a:t>
            </a:r>
            <a:r>
              <a:rPr lang="es-ES_tradnl" altLang="es-EC" sz="2400" b="1" dirty="0">
                <a:solidFill>
                  <a:srgbClr val="000099"/>
                </a:solidFill>
              </a:rPr>
              <a:t>e</a:t>
            </a:r>
            <a:r>
              <a:rPr lang="en-US" altLang="es-EC" sz="2400" b="1" dirty="0" err="1">
                <a:solidFill>
                  <a:srgbClr val="000099"/>
                </a:solidFill>
              </a:rPr>
              <a:t>na</a:t>
            </a:r>
            <a:r>
              <a:rPr lang="es-ES_tradnl" altLang="es-EC" sz="2400" b="1" dirty="0">
                <a:solidFill>
                  <a:srgbClr val="000099"/>
                </a:solidFill>
              </a:rPr>
              <a:t>das</a:t>
            </a:r>
            <a:r>
              <a:rPr lang="en-US" altLang="es-EC" sz="2400" b="1" dirty="0">
                <a:solidFill>
                  <a:srgbClr val="000099"/>
                </a:solidFill>
              </a:rPr>
              <a:t> </a:t>
            </a:r>
            <a:r>
              <a:rPr lang="es-ES_tradnl" altLang="es-EC" sz="2400" b="1" dirty="0">
                <a:solidFill>
                  <a:srgbClr val="000099"/>
                </a:solidFill>
              </a:rPr>
              <a:t>Proyectadas</a:t>
            </a:r>
            <a:endParaRPr lang="en-US" altLang="es-EC" sz="2400" b="1" dirty="0">
              <a:solidFill>
                <a:srgbClr val="000099"/>
              </a:solidFill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741044" y="4339524"/>
            <a:ext cx="3556000" cy="1200971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EC" sz="2400" b="1" dirty="0">
                <a:solidFill>
                  <a:srgbClr val="000099"/>
                </a:solidFill>
              </a:rPr>
              <a:t>Sistema de Coordenadas</a:t>
            </a:r>
            <a:r>
              <a:rPr lang="en-US" altLang="es-EC" sz="2400" b="1" dirty="0">
                <a:solidFill>
                  <a:srgbClr val="000099"/>
                </a:solidFill>
              </a:rPr>
              <a:t> </a:t>
            </a:r>
            <a:r>
              <a:rPr lang="es-ES_tradnl" altLang="es-EC" sz="2400" b="1" dirty="0">
                <a:solidFill>
                  <a:srgbClr val="000099"/>
                </a:solidFill>
              </a:rPr>
              <a:t>Geográficas</a:t>
            </a:r>
            <a:endParaRPr lang="en-US" altLang="es-EC" sz="2400" b="1" dirty="0">
              <a:solidFill>
                <a:srgbClr val="000099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8438615" y="1572168"/>
            <a:ext cx="2975173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EC" sz="2400" b="1" dirty="0"/>
              <a:t>Datos Proyectados</a:t>
            </a:r>
            <a:endParaRPr lang="en-US" altLang="es-EC" sz="2400" b="1" dirty="0"/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 rot="-1819849">
            <a:off x="1989877" y="3510849"/>
            <a:ext cx="1524000" cy="457200"/>
          </a:xfrm>
          <a:prstGeom prst="rightArrow">
            <a:avLst>
              <a:gd name="adj1" fmla="val 50000"/>
              <a:gd name="adj2" fmla="val 62500"/>
            </a:avLst>
          </a:prstGeom>
          <a:solidFill>
            <a:srgbClr val="66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C" altLang="es-EC" sz="1800"/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 rot="-8762194">
            <a:off x="7173593" y="3439412"/>
            <a:ext cx="1524000" cy="457200"/>
          </a:xfrm>
          <a:prstGeom prst="rightArrow">
            <a:avLst>
              <a:gd name="adj1" fmla="val 50000"/>
              <a:gd name="adj2" fmla="val 62500"/>
            </a:avLst>
          </a:prstGeom>
          <a:solidFill>
            <a:srgbClr val="66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C" altLang="es-EC" sz="1800"/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1992521" y="5540495"/>
            <a:ext cx="11176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C" altLang="es-EC" sz="1800" dirty="0">
                <a:latin typeface="+mj-lt"/>
              </a:rPr>
              <a:t>LAT-LON</a:t>
            </a:r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9127201" y="5522535"/>
            <a:ext cx="5389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C" altLang="es-EC" sz="1800" dirty="0">
                <a:latin typeface="+mj-lt"/>
              </a:rPr>
              <a:t>X-Y</a:t>
            </a:r>
          </a:p>
        </p:txBody>
      </p:sp>
      <p:sp>
        <p:nvSpPr>
          <p:cNvPr id="25" name="Marcador de texto 2"/>
          <p:cNvSpPr>
            <a:spLocks noGrp="1"/>
          </p:cNvSpPr>
          <p:nvPr>
            <p:ph type="body" sz="quarter" idx="11"/>
          </p:nvPr>
        </p:nvSpPr>
        <p:spPr>
          <a:xfrm>
            <a:off x="11083969" y="6289632"/>
            <a:ext cx="728662" cy="457629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07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142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>UTM – Universal Transversa de </a:t>
            </a:r>
            <a:r>
              <a:rPr lang="es-EC" sz="2800" dirty="0" err="1" smtClean="0"/>
              <a:t>Mercator</a:t>
            </a:r>
            <a:endParaRPr lang="es-EC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08</a:t>
            </a:r>
            <a:endParaRPr lang="es-ES" dirty="0"/>
          </a:p>
        </p:txBody>
      </p:sp>
      <p:pic>
        <p:nvPicPr>
          <p:cNvPr id="8" name="Picture 4" descr="IMAGENES SUDAMERICA UTM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913" y="1979613"/>
            <a:ext cx="6796087" cy="4330700"/>
          </a:xfrm>
          <a:noFill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23694" y="1496684"/>
            <a:ext cx="95643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algn="just" eaLnBrk="1" hangingPunct="1">
              <a:spcBef>
                <a:spcPct val="50000"/>
              </a:spcBef>
              <a:buFontTx/>
              <a:buNone/>
            </a:pPr>
            <a:r>
              <a:rPr lang="es-ES" altLang="es-EC" sz="1800" dirty="0" smtClean="0">
                <a:latin typeface="+mn-lt"/>
                <a:cs typeface="Times New Roman" pitchFamily="18" charset="0"/>
              </a:rPr>
              <a:t>En el </a:t>
            </a:r>
            <a:r>
              <a:rPr lang="es-ES" altLang="es-EC" sz="1800" dirty="0">
                <a:latin typeface="+mn-lt"/>
                <a:cs typeface="Times New Roman" pitchFamily="18" charset="0"/>
              </a:rPr>
              <a:t>Ecuador se utiliza la proyección UTM (Universal Transversal Mercator)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38200" y="2267345"/>
            <a:ext cx="4188498" cy="187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s-ES_tradnl" dirty="0">
                <a:cs typeface="Times New Roman" pitchFamily="18" charset="0"/>
              </a:rPr>
              <a:t>Este sistema divide a la tierra en: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ES_tradnl" dirty="0">
                <a:cs typeface="Times New Roman" pitchFamily="18" charset="0"/>
              </a:rPr>
              <a:t>60 zonas, cada una de 6° </a:t>
            </a:r>
            <a:r>
              <a:rPr lang="es-ES" dirty="0">
                <a:cs typeface="Times New Roman" pitchFamily="18" charset="0"/>
              </a:rPr>
              <a:t>o </a:t>
            </a:r>
            <a:r>
              <a:rPr lang="es-ES" dirty="0" smtClean="0">
                <a:cs typeface="Times New Roman" pitchFamily="18" charset="0"/>
              </a:rPr>
              <a:t>667.988,00 metros aprox.</a:t>
            </a:r>
            <a:endParaRPr lang="es-ES_tradnl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58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340411"/>
            <a:ext cx="8408831" cy="672843"/>
          </a:xfrm>
        </p:spPr>
        <p:txBody>
          <a:bodyPr>
            <a:noAutofit/>
          </a:bodyPr>
          <a:lstStyle/>
          <a:p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SISTEMAS DE INFORMACIÓN GEOGRÁFICA - SIG</a:t>
            </a:r>
            <a:r>
              <a:rPr lang="es-EC" sz="2800" dirty="0"/>
              <a:t/>
            </a:r>
            <a:br>
              <a:rPr lang="es-EC" sz="2800" dirty="0"/>
            </a:br>
            <a:endParaRPr lang="es-EC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09</a:t>
            </a:r>
            <a:endParaRPr lang="es-ES" dirty="0"/>
          </a:p>
        </p:txBody>
      </p:sp>
      <p:sp>
        <p:nvSpPr>
          <p:cNvPr id="23" name="1 Título"/>
          <p:cNvSpPr txBox="1">
            <a:spLocks/>
          </p:cNvSpPr>
          <p:nvPr/>
        </p:nvSpPr>
        <p:spPr>
          <a:xfrm>
            <a:off x="762002" y="1685668"/>
            <a:ext cx="7333830" cy="2582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MX" altLang="es-EC" sz="1800" b="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Sistema </a:t>
            </a:r>
            <a:r>
              <a:rPr lang="es-MX" altLang="es-EC" sz="1800" b="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Información Geográfica (SIG) es </a:t>
            </a:r>
            <a:r>
              <a:rPr lang="es-MX" altLang="es-EC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sistema de información que es utilizado para ingresar, almacenar, recuperar, manipular, analizar y obtener datos referenciados geográficamente o datos geoespaciales, a fin de brindar apoyo en la toma de decisiones sobre planificación y manejo del uso del suelo, recursos naturales, medio ambiente, transporte, instalaciones urbanas, y otros registros administrativos</a:t>
            </a:r>
            <a:r>
              <a:rPr lang="es-MX" altLang="es-EC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s-EC" altLang="es-EC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4" name="Picture 6" descr="quesi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245" y="4578350"/>
            <a:ext cx="5568949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24 Grupo"/>
          <p:cNvGrpSpPr/>
          <p:nvPr/>
        </p:nvGrpSpPr>
        <p:grpSpPr>
          <a:xfrm>
            <a:off x="8162759" y="2995429"/>
            <a:ext cx="3441444" cy="3256574"/>
            <a:chOff x="4655609" y="3257076"/>
            <a:chExt cx="3441444" cy="3256574"/>
          </a:xfrm>
        </p:grpSpPr>
        <p:grpSp>
          <p:nvGrpSpPr>
            <p:cNvPr id="26" name="25 Grupo"/>
            <p:cNvGrpSpPr/>
            <p:nvPr/>
          </p:nvGrpSpPr>
          <p:grpSpPr>
            <a:xfrm>
              <a:off x="4655609" y="3633650"/>
              <a:ext cx="3441444" cy="2880000"/>
              <a:chOff x="4655609" y="3633650"/>
              <a:chExt cx="3441444" cy="2880000"/>
            </a:xfrm>
          </p:grpSpPr>
          <p:pic>
            <p:nvPicPr>
              <p:cNvPr id="28" name="Picture 2" descr="C:\Users\ljaramillo\Pictures\Cartografía\SIG_VECTOR_RASTER.jpe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5609" y="3633650"/>
                <a:ext cx="3441444" cy="2880000"/>
              </a:xfrm>
              <a:prstGeom prst="rect">
                <a:avLst/>
              </a:prstGeom>
              <a:noFill/>
              <a:ln w="2540"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9" name="28 Flecha circular"/>
              <p:cNvSpPr/>
              <p:nvPr/>
            </p:nvSpPr>
            <p:spPr>
              <a:xfrm rot="1705136">
                <a:off x="5671571" y="4215105"/>
                <a:ext cx="1736175" cy="1498688"/>
              </a:xfrm>
              <a:prstGeom prst="circularArrow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C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" name="10 CuadroTexto"/>
            <p:cNvSpPr txBox="1">
              <a:spLocks noChangeArrowheads="1"/>
            </p:cNvSpPr>
            <p:nvPr/>
          </p:nvSpPr>
          <p:spPr bwMode="auto">
            <a:xfrm>
              <a:off x="4785278" y="3257076"/>
              <a:ext cx="3182105" cy="369332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s-EC" altLang="es-EC" sz="1200" b="1" dirty="0" smtClean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ENLACE CARTOGRAFÍA – BASE DE DATOS</a:t>
              </a:r>
              <a:endParaRPr lang="es-EC" altLang="es-EC" sz="1200" b="1" dirty="0">
                <a:solidFill>
                  <a:schemeClr val="accent5">
                    <a:lumMod val="75000"/>
                  </a:schemeClr>
                </a:solidFill>
                <a:latin typeface="+mj-lt"/>
              </a:endParaRPr>
            </a:p>
          </p:txBody>
        </p:sp>
      </p:grp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84" y="972789"/>
            <a:ext cx="3168649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75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REPRESENTACIÓN DE ELEMENTOS</a:t>
            </a:r>
            <a:r>
              <a:rPr lang="es-EC" sz="2800" dirty="0"/>
              <a:t/>
            </a:r>
            <a:br>
              <a:rPr lang="es-EC" sz="2800" dirty="0"/>
            </a:br>
            <a:endParaRPr lang="es-EC" sz="280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C" dirty="0" smtClean="0"/>
              <a:t>14</a:t>
            </a:r>
          </a:p>
          <a:p>
            <a:endParaRPr lang="es-EC" dirty="0" smtClean="0"/>
          </a:p>
          <a:p>
            <a:endParaRPr lang="es-EC" dirty="0" smtClean="0"/>
          </a:p>
          <a:p>
            <a:endParaRPr lang="es-EC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10</a:t>
            </a:r>
            <a:endParaRPr lang="es-ES" dirty="0"/>
          </a:p>
        </p:txBody>
      </p:sp>
      <p:sp>
        <p:nvSpPr>
          <p:cNvPr id="12" name="4 CuadroTexto"/>
          <p:cNvSpPr txBox="1">
            <a:spLocks noChangeArrowheads="1"/>
          </p:cNvSpPr>
          <p:nvPr/>
        </p:nvSpPr>
        <p:spPr bwMode="auto">
          <a:xfrm>
            <a:off x="1047751" y="2908547"/>
            <a:ext cx="14743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C" altLang="es-EC" sz="2000" b="1" dirty="0" smtClean="0">
                <a:latin typeface="+mj-lt"/>
              </a:rPr>
              <a:t>VECTOR</a:t>
            </a:r>
            <a:r>
              <a:rPr lang="es-EC" altLang="es-EC" sz="1800" b="1" dirty="0"/>
              <a:t>:</a:t>
            </a:r>
          </a:p>
        </p:txBody>
      </p:sp>
      <p:sp>
        <p:nvSpPr>
          <p:cNvPr id="13" name="5 CuadroTexto"/>
          <p:cNvSpPr txBox="1">
            <a:spLocks noChangeArrowheads="1"/>
          </p:cNvSpPr>
          <p:nvPr/>
        </p:nvSpPr>
        <p:spPr bwMode="auto">
          <a:xfrm>
            <a:off x="3894791" y="2903603"/>
            <a:ext cx="219074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C" altLang="es-EC" sz="1800" dirty="0" smtClean="0">
                <a:latin typeface="+mj-lt"/>
              </a:rPr>
              <a:t>POLÍGONOS</a:t>
            </a:r>
            <a:endParaRPr lang="es-EC" altLang="es-EC" sz="1800" dirty="0">
              <a:latin typeface="+mj-lt"/>
            </a:endParaRPr>
          </a:p>
        </p:txBody>
      </p:sp>
      <p:sp>
        <p:nvSpPr>
          <p:cNvPr id="14" name="6 CuadroTexto"/>
          <p:cNvSpPr txBox="1">
            <a:spLocks noChangeArrowheads="1"/>
          </p:cNvSpPr>
          <p:nvPr/>
        </p:nvSpPr>
        <p:spPr bwMode="auto">
          <a:xfrm>
            <a:off x="3894791" y="3373523"/>
            <a:ext cx="2190749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C" altLang="es-EC" sz="1800" dirty="0" smtClean="0">
                <a:latin typeface="+mj-lt"/>
              </a:rPr>
              <a:t>LÍNEAS</a:t>
            </a:r>
            <a:endParaRPr lang="es-EC" altLang="es-EC" sz="1800" dirty="0">
              <a:latin typeface="+mj-lt"/>
            </a:endParaRPr>
          </a:p>
        </p:txBody>
      </p:sp>
      <p:sp>
        <p:nvSpPr>
          <p:cNvPr id="15" name="7 CuadroTexto"/>
          <p:cNvSpPr txBox="1">
            <a:spLocks noChangeArrowheads="1"/>
          </p:cNvSpPr>
          <p:nvPr/>
        </p:nvSpPr>
        <p:spPr bwMode="auto">
          <a:xfrm>
            <a:off x="3894791" y="3864639"/>
            <a:ext cx="2190751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C" altLang="es-EC" sz="1800" dirty="0">
                <a:latin typeface="+mj-lt"/>
              </a:rPr>
              <a:t>PUNTOS</a:t>
            </a:r>
          </a:p>
        </p:txBody>
      </p:sp>
      <p:sp>
        <p:nvSpPr>
          <p:cNvPr id="16" name="8 CuadroTexto"/>
          <p:cNvSpPr txBox="1">
            <a:spLocks noChangeArrowheads="1"/>
          </p:cNvSpPr>
          <p:nvPr/>
        </p:nvSpPr>
        <p:spPr bwMode="auto">
          <a:xfrm>
            <a:off x="1047750" y="4626916"/>
            <a:ext cx="16192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C" altLang="es-EC" sz="2000" b="1" dirty="0">
                <a:latin typeface="+mj-lt"/>
              </a:rPr>
              <a:t>RASTER: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555478"/>
            <a:ext cx="2575145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0 CuadroTexto"/>
          <p:cNvSpPr txBox="1">
            <a:spLocks noChangeArrowheads="1"/>
          </p:cNvSpPr>
          <p:nvPr/>
        </p:nvSpPr>
        <p:spPr bwMode="auto">
          <a:xfrm>
            <a:off x="6477000" y="4626916"/>
            <a:ext cx="2596662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EC" altLang="es-EC" sz="1800" dirty="0" smtClean="0">
                <a:latin typeface="+mj-lt"/>
              </a:rPr>
              <a:t>Imágenes satelitales</a:t>
            </a:r>
            <a:endParaRPr lang="es-EC" altLang="es-EC" sz="1800" dirty="0">
              <a:latin typeface="+mj-lt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EC" altLang="es-EC" sz="1800" dirty="0" smtClean="0">
                <a:latin typeface="+mj-lt"/>
              </a:rPr>
              <a:t>Fotografías aéreas</a:t>
            </a:r>
            <a:endParaRPr lang="es-EC" altLang="es-EC" sz="1800" dirty="0">
              <a:latin typeface="+mj-lt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EC" altLang="es-EC" sz="1800" dirty="0">
                <a:latin typeface="+mj-lt"/>
              </a:rPr>
              <a:t>Cartas Topográficas</a:t>
            </a:r>
          </a:p>
        </p:txBody>
      </p:sp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01" y="3373523"/>
            <a:ext cx="641776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049" y="2908547"/>
            <a:ext cx="639628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508" y="3869582"/>
            <a:ext cx="643279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errar llave"/>
          <p:cNvSpPr/>
          <p:nvPr/>
        </p:nvSpPr>
        <p:spPr>
          <a:xfrm>
            <a:off x="8903529" y="4692550"/>
            <a:ext cx="79701" cy="793820"/>
          </a:xfrm>
          <a:prstGeom prst="righ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2" name="10 CuadroTexto"/>
          <p:cNvSpPr txBox="1">
            <a:spLocks noChangeArrowheads="1"/>
          </p:cNvSpPr>
          <p:nvPr/>
        </p:nvSpPr>
        <p:spPr bwMode="auto">
          <a:xfrm>
            <a:off x="9073662" y="4830144"/>
            <a:ext cx="201971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EC" altLang="es-EC" sz="1800" dirty="0" smtClean="0">
                <a:latin typeface="+mj-lt"/>
              </a:rPr>
              <a:t>Ortorrecticadas</a:t>
            </a:r>
            <a:endParaRPr lang="es-EC" altLang="es-EC" sz="1800" dirty="0">
              <a:latin typeface="+mj-lt"/>
            </a:endParaRPr>
          </a:p>
        </p:txBody>
      </p:sp>
      <p:sp>
        <p:nvSpPr>
          <p:cNvPr id="23" name="1 Título"/>
          <p:cNvSpPr txBox="1">
            <a:spLocks/>
          </p:cNvSpPr>
          <p:nvPr/>
        </p:nvSpPr>
        <p:spPr>
          <a:xfrm>
            <a:off x="600688" y="1397075"/>
            <a:ext cx="11453655" cy="13159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EC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mayoría de los elementos que existen en la naturaleza pueden ser representados mediante formas geométricas (puntos, líneas o polígonos, esto es, </a:t>
            </a:r>
            <a:r>
              <a:rPr lang="es-EC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vectores</a:t>
            </a:r>
            <a:r>
              <a:rPr lang="es-EC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o mediante celdillas con información (</a:t>
            </a:r>
            <a:r>
              <a:rPr lang="es-EC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raster</a:t>
            </a:r>
            <a:r>
              <a:rPr lang="es-EC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s-EC" altLang="es-EC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19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DIGITALIZAR</a:t>
            </a:r>
            <a:r>
              <a:rPr lang="es-EC" sz="2800" dirty="0"/>
              <a:t/>
            </a:r>
            <a:br>
              <a:rPr lang="es-EC" sz="2800" dirty="0"/>
            </a:br>
            <a:endParaRPr lang="es-EC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11</a:t>
            </a:r>
            <a:endParaRPr lang="es-ES" dirty="0"/>
          </a:p>
        </p:txBody>
      </p:sp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473320" y="1571625"/>
            <a:ext cx="8243834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C" altLang="es-EC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Acción de convertir en digital información analógica. </a:t>
            </a:r>
            <a:r>
              <a:rPr lang="es-EC" altLang="es-EC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/>
            </a:r>
            <a:br>
              <a:rPr lang="es-EC" altLang="es-EC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endParaRPr lang="es-EC" altLang="es-EC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5547737" y="3718014"/>
            <a:ext cx="609600" cy="228600"/>
          </a:xfrm>
          <a:prstGeom prst="leftRightArrow">
            <a:avLst>
              <a:gd name="adj1" fmla="val 50000"/>
              <a:gd name="adj2" fmla="val 40000"/>
            </a:avLst>
          </a:prstGeom>
          <a:solidFill>
            <a:schemeClr val="accent2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C" altLang="es-EC" sz="180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937" y="2743290"/>
            <a:ext cx="3962400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38" y="2762339"/>
            <a:ext cx="3915833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6 CuadroTexto"/>
          <p:cNvSpPr txBox="1">
            <a:spLocks noChangeArrowheads="1"/>
          </p:cNvSpPr>
          <p:nvPr/>
        </p:nvSpPr>
        <p:spPr bwMode="auto">
          <a:xfrm>
            <a:off x="2271137" y="5048340"/>
            <a:ext cx="2286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C" altLang="es-EC" sz="1400" b="1" dirty="0"/>
              <a:t>ANALÓGICO</a:t>
            </a:r>
          </a:p>
        </p:txBody>
      </p:sp>
      <p:sp>
        <p:nvSpPr>
          <p:cNvPr id="11" name="7 CuadroTexto"/>
          <p:cNvSpPr txBox="1">
            <a:spLocks noChangeArrowheads="1"/>
          </p:cNvSpPr>
          <p:nvPr/>
        </p:nvSpPr>
        <p:spPr bwMode="auto">
          <a:xfrm>
            <a:off x="7124654" y="4976902"/>
            <a:ext cx="2286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C" altLang="es-EC" sz="1400" b="1" dirty="0"/>
              <a:t>DIGITAL</a:t>
            </a:r>
          </a:p>
        </p:txBody>
      </p:sp>
    </p:spTree>
    <p:extLst>
      <p:ext uri="{BB962C8B-B14F-4D97-AF65-F5344CB8AC3E}">
        <p14:creationId xmlns:p14="http://schemas.microsoft.com/office/powerpoint/2010/main" val="379968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0"/>
          </p:nvPr>
        </p:nvSpPr>
        <p:spPr>
          <a:xfrm>
            <a:off x="748047" y="635982"/>
            <a:ext cx="7737475" cy="457629"/>
          </a:xfrm>
        </p:spPr>
        <p:txBody>
          <a:bodyPr/>
          <a:lstStyle/>
          <a:p>
            <a:r>
              <a:rPr lang="es-EC" dirty="0" smtClean="0"/>
              <a:t>Esquema Básico</a:t>
            </a:r>
          </a:p>
          <a:p>
            <a:endParaRPr lang="es-EC" dirty="0" smtClean="0"/>
          </a:p>
          <a:p>
            <a:endParaRPr lang="es-EC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12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63825" t="17738" r="14201" b="10783"/>
          <a:stretch/>
        </p:blipFill>
        <p:spPr>
          <a:xfrm>
            <a:off x="5828226" y="412495"/>
            <a:ext cx="3522777" cy="6442556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3501" y="76074"/>
            <a:ext cx="12555829" cy="672843"/>
          </a:xfrm>
        </p:spPr>
        <p:txBody>
          <a:bodyPr>
            <a:noAutofit/>
          </a:bodyPr>
          <a:lstStyle/>
          <a:p>
            <a:r>
              <a:rPr lang="es-EC" sz="2400" dirty="0" smtClean="0"/>
              <a:t/>
            </a:r>
            <a:br>
              <a:rPr lang="es-EC" sz="2400" dirty="0" smtClean="0"/>
            </a:br>
            <a:r>
              <a:rPr lang="es-EC" sz="2400" dirty="0" smtClean="0"/>
              <a:t>SISTEMA DE INFORMACIÓN GEOGRÁFICA</a:t>
            </a:r>
            <a:r>
              <a:rPr lang="es-EC" sz="2400" dirty="0"/>
              <a:t/>
            </a:r>
            <a:br>
              <a:rPr lang="es-EC" sz="2400" dirty="0"/>
            </a:br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130033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D696AD-97AE-0A4B-866A-8E7F94749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sz="2800" dirty="0" smtClean="0"/>
              <a:t>GEORREFERENCIACIÓN</a:t>
            </a:r>
            <a:endParaRPr lang="es-419" sz="28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5C67A1-29D7-1048-826C-D7445004AD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419" dirty="0" smtClean="0"/>
              <a:t>13</a:t>
            </a:r>
            <a:endParaRPr lang="es-419" dirty="0"/>
          </a:p>
        </p:txBody>
      </p:sp>
      <p:sp>
        <p:nvSpPr>
          <p:cNvPr id="6" name="Rectángulo 5"/>
          <p:cNvSpPr/>
          <p:nvPr/>
        </p:nvSpPr>
        <p:spPr>
          <a:xfrm>
            <a:off x="935865" y="2390953"/>
            <a:ext cx="43702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419" dirty="0" smtClean="0"/>
              <a:t>Es </a:t>
            </a:r>
            <a:r>
              <a:rPr lang="es-419" dirty="0"/>
              <a:t>la técnica de posicionamiento espacial de una entidad en una localización geográfica única y bien definida en un sistema de coordenadas y datum </a:t>
            </a:r>
            <a:r>
              <a:rPr lang="es-419" dirty="0" smtClean="0"/>
              <a:t>específicos.</a:t>
            </a:r>
          </a:p>
          <a:p>
            <a:pPr algn="just"/>
            <a:endParaRPr lang="es-419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728" y="1570319"/>
            <a:ext cx="6571272" cy="367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5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NIVELES DE INFORMACIÓN</a:t>
            </a:r>
            <a:r>
              <a:rPr lang="es-EC" sz="2800" dirty="0"/>
              <a:t/>
            </a:r>
            <a:br>
              <a:rPr lang="es-EC" sz="2800" dirty="0"/>
            </a:br>
            <a:endParaRPr lang="es-EC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14</a:t>
            </a:r>
            <a:endParaRPr lang="es-E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235110" y="1700213"/>
            <a:ext cx="24160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C" altLang="es-EC" sz="1800" b="1" i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DIVISIÓN POLÍTICO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C" altLang="es-EC" sz="1800" b="1" i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ADMINISTRATIVA</a:t>
            </a:r>
            <a:endParaRPr lang="es-ES" altLang="es-EC" sz="1400" b="1" i="1" u="sng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830613" y="3219450"/>
            <a:ext cx="41633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EC" altLang="es-EC" sz="1800" b="1" i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CARTOGRAFÍA CENSAL DIGITAL</a:t>
            </a:r>
            <a:endParaRPr lang="es-ES" altLang="es-EC" sz="1800" b="1" i="1" u="sng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52659" y="4862513"/>
            <a:ext cx="9236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EC" altLang="es-EC" sz="1800" b="1" i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OTROS</a:t>
            </a:r>
            <a:endParaRPr lang="es-ES" altLang="es-EC" sz="1800" b="1" i="1" u="sng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cxnSp>
        <p:nvCxnSpPr>
          <p:cNvPr id="9" name="AutoShape 7"/>
          <p:cNvCxnSpPr>
            <a:cxnSpLocks noChangeShapeType="1"/>
            <a:endCxn id="6" idx="1"/>
          </p:cNvCxnSpPr>
          <p:nvPr/>
        </p:nvCxnSpPr>
        <p:spPr bwMode="auto">
          <a:xfrm flipV="1">
            <a:off x="3983567" y="2023379"/>
            <a:ext cx="1251543" cy="153420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8"/>
          <p:cNvCxnSpPr>
            <a:cxnSpLocks noChangeShapeType="1"/>
            <a:endCxn id="7" idx="1"/>
          </p:cNvCxnSpPr>
          <p:nvPr/>
        </p:nvCxnSpPr>
        <p:spPr bwMode="auto">
          <a:xfrm flipV="1">
            <a:off x="3983567" y="3404116"/>
            <a:ext cx="847046" cy="15347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9"/>
          <p:cNvCxnSpPr>
            <a:cxnSpLocks noChangeShapeType="1"/>
            <a:endCxn id="8" idx="1"/>
          </p:cNvCxnSpPr>
          <p:nvPr/>
        </p:nvCxnSpPr>
        <p:spPr bwMode="auto">
          <a:xfrm>
            <a:off x="3983567" y="3557589"/>
            <a:ext cx="1369092" cy="14895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633" y="2924175"/>
            <a:ext cx="1974851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TUNGURAHUA_usodelatier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55"/>
          <a:stretch>
            <a:fillRect/>
          </a:stretch>
        </p:blipFill>
        <p:spPr bwMode="auto">
          <a:xfrm>
            <a:off x="6497727" y="4411797"/>
            <a:ext cx="2010833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968" y="4591185"/>
            <a:ext cx="2976033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20 Grupo"/>
          <p:cNvGrpSpPr/>
          <p:nvPr/>
        </p:nvGrpSpPr>
        <p:grpSpPr>
          <a:xfrm>
            <a:off x="664202" y="1918188"/>
            <a:ext cx="3240000" cy="3256574"/>
            <a:chOff x="664202" y="1918188"/>
            <a:chExt cx="3240000" cy="3256574"/>
          </a:xfrm>
        </p:grpSpPr>
        <p:grpSp>
          <p:nvGrpSpPr>
            <p:cNvPr id="16" name="15 Grupo"/>
            <p:cNvGrpSpPr/>
            <p:nvPr/>
          </p:nvGrpSpPr>
          <p:grpSpPr>
            <a:xfrm>
              <a:off x="664202" y="2294762"/>
              <a:ext cx="3240000" cy="2880000"/>
              <a:chOff x="4655609" y="3633650"/>
              <a:chExt cx="3441444" cy="2880000"/>
            </a:xfrm>
          </p:grpSpPr>
          <p:pic>
            <p:nvPicPr>
              <p:cNvPr id="18" name="Picture 2" descr="C:\Users\ljaramillo\Pictures\Cartografía\SIG_VECTOR_RASTER.jpe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5609" y="3633650"/>
                <a:ext cx="3441444" cy="2880000"/>
              </a:xfrm>
              <a:prstGeom prst="rect">
                <a:avLst/>
              </a:prstGeom>
              <a:noFill/>
              <a:ln w="2540"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18 Flecha circular"/>
              <p:cNvSpPr/>
              <p:nvPr/>
            </p:nvSpPr>
            <p:spPr>
              <a:xfrm rot="1705136">
                <a:off x="5671571" y="4215105"/>
                <a:ext cx="1736175" cy="1498688"/>
              </a:xfrm>
              <a:prstGeom prst="circularArrow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C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10 CuadroTexto"/>
            <p:cNvSpPr txBox="1">
              <a:spLocks noChangeArrowheads="1"/>
            </p:cNvSpPr>
            <p:nvPr/>
          </p:nvSpPr>
          <p:spPr bwMode="auto">
            <a:xfrm>
              <a:off x="664202" y="1918188"/>
              <a:ext cx="3240000" cy="369332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s-EC" altLang="es-EC" sz="1200" b="1" dirty="0" smtClean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ENLACE CARTOGRAFÍA – BASE DE DATOS</a:t>
              </a:r>
              <a:endParaRPr lang="es-EC" altLang="es-EC" sz="1200" b="1" dirty="0">
                <a:solidFill>
                  <a:schemeClr val="accent5">
                    <a:lumMod val="75000"/>
                  </a:schemeClr>
                </a:solidFill>
                <a:latin typeface="+mj-lt"/>
              </a:endParaRPr>
            </a:p>
          </p:txBody>
        </p:sp>
      </p:grpSp>
      <p:pic>
        <p:nvPicPr>
          <p:cNvPr id="20" name="Picture 4" descr="C:\Users\ljaramillo\Pictures\Cartografía\Ecuado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866" y="922893"/>
            <a:ext cx="217066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73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SISTEMA DE REFERENCIA</a:t>
            </a:r>
            <a:r>
              <a:rPr lang="es-EC" sz="2800" dirty="0"/>
              <a:t/>
            </a:r>
            <a:br>
              <a:rPr lang="es-EC" sz="2800" dirty="0"/>
            </a:br>
            <a:endParaRPr lang="es-EC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15</a:t>
            </a:r>
            <a:endParaRPr lang="es-ES" dirty="0"/>
          </a:p>
        </p:txBody>
      </p:sp>
      <p:sp>
        <p:nvSpPr>
          <p:cNvPr id="6" name="1 Rectángulo"/>
          <p:cNvSpPr>
            <a:spLocks noChangeArrowheads="1"/>
          </p:cNvSpPr>
          <p:nvPr/>
        </p:nvSpPr>
        <p:spPr bwMode="auto">
          <a:xfrm>
            <a:off x="694151" y="1283955"/>
            <a:ext cx="1132282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s-EC" altLang="es-EC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Toda la información generada por el INEC para los Censos de Población y Vivienda; </a:t>
            </a:r>
            <a:r>
              <a:rPr lang="es-EC" altLang="es-EC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 </a:t>
            </a:r>
            <a:r>
              <a:rPr lang="es-EC" altLang="es-EC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encuentra en </a:t>
            </a:r>
            <a:r>
              <a:rPr lang="es-EC" altLang="es-EC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el Sistema de Referencia </a:t>
            </a:r>
            <a:r>
              <a:rPr lang="es-EC" altLang="es-EC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WGS84</a:t>
            </a:r>
            <a:endParaRPr lang="es-EC" altLang="es-EC" sz="1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321" y="2321470"/>
            <a:ext cx="5955790" cy="41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14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436EB-ECB5-A047-989E-B3CB46638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695" y="2896587"/>
            <a:ext cx="8517753" cy="1112109"/>
          </a:xfrm>
        </p:spPr>
        <p:txBody>
          <a:bodyPr>
            <a:normAutofit fontScale="90000"/>
          </a:bodyPr>
          <a:lstStyle/>
          <a:p>
            <a:r>
              <a:rPr lang="es-ES" dirty="0" err="1" smtClean="0"/>
              <a:t>Qgis</a:t>
            </a:r>
            <a:r>
              <a:rPr lang="es-ES" dirty="0"/>
              <a:t/>
            </a:r>
            <a:br>
              <a:rPr lang="es-ES" dirty="0"/>
            </a:br>
            <a:endParaRPr lang="es-419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62812B-2AE0-5D49-98B8-B93699CC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9694" y="3456007"/>
            <a:ext cx="8517753" cy="755385"/>
          </a:xfrm>
        </p:spPr>
        <p:txBody>
          <a:bodyPr>
            <a:normAutofit/>
          </a:bodyPr>
          <a:lstStyle/>
          <a:p>
            <a:r>
              <a:rPr lang="es-EC" dirty="0">
                <a:ln w="12700">
                  <a:noFill/>
                </a:ln>
              </a:rPr>
              <a:t>Uso en la preparación y digitalización </a:t>
            </a:r>
          </a:p>
          <a:p>
            <a:endParaRPr lang="es-419" dirty="0"/>
          </a:p>
        </p:txBody>
      </p:sp>
      <p:sp>
        <p:nvSpPr>
          <p:cNvPr id="4" name="CuadroTexto 3"/>
          <p:cNvSpPr txBox="1"/>
          <p:nvPr/>
        </p:nvSpPr>
        <p:spPr>
          <a:xfrm>
            <a:off x="2949263" y="669701"/>
            <a:ext cx="1519707" cy="144655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5E71FF"/>
                </a:solidFill>
              </a:rPr>
              <a:t>02</a:t>
            </a:r>
            <a:endParaRPr lang="es-ES" sz="8800" b="1" dirty="0">
              <a:solidFill>
                <a:srgbClr val="5E71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03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QGIS</a:t>
            </a:r>
            <a:r>
              <a:rPr lang="es-EC" sz="2800" dirty="0"/>
              <a:t/>
            </a:r>
            <a:br>
              <a:rPr lang="es-EC" sz="2800" dirty="0"/>
            </a:br>
            <a:endParaRPr lang="es-EC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16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873486" y="959144"/>
            <a:ext cx="5408054" cy="3416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s-419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QGIS es un Sistema de Información Geográfica (SIG) de software libre y de código abierto para plataformas GNU/Linux, Unix, Mac OS, Microsoft Windows y Android.2, , que permite crear, editar, visualizar, analizar y publicar información geoespacial, trabaja en cualquier sistema operativo, funcionando de manera similar en todos.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l="76495" t="30942" r="3016" b="36031"/>
          <a:stretch/>
        </p:blipFill>
        <p:spPr>
          <a:xfrm>
            <a:off x="7484699" y="1560606"/>
            <a:ext cx="3731781" cy="3381877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7066209" y="4688487"/>
            <a:ext cx="6096000" cy="2169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Otros sistemas: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</a:t>
            </a:r>
            <a:r>
              <a:rPr lang="es-E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gvSIG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</a:t>
            </a:r>
            <a:r>
              <a:rPr lang="es-E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kosmo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</a:t>
            </a:r>
            <a:r>
              <a:rPr lang="es-E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ArcGIS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</a:t>
            </a:r>
            <a:r>
              <a:rPr lang="es-E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Idrisi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873486" y="4195159"/>
            <a:ext cx="5408054" cy="6187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s-419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Ventajas</a:t>
            </a:r>
            <a:r>
              <a:rPr lang="es-41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:</a:t>
            </a:r>
            <a:endParaRPr lang="es-419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15116607"/>
              </p:ext>
            </p:extLst>
          </p:nvPr>
        </p:nvGraphicFramePr>
        <p:xfrm>
          <a:off x="2079001" y="4325312"/>
          <a:ext cx="4621029" cy="253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1653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dirty="0" smtClean="0"/>
              <a:t>CAT</a:t>
            </a:r>
            <a:r>
              <a:rPr lang="es-ES" sz="2800" dirty="0" smtClean="0"/>
              <a:t>ÁLOGO DE OBJETOS</a:t>
            </a:r>
            <a:endParaRPr lang="es-ES_tradnl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9028091" y="1416376"/>
            <a:ext cx="2975020" cy="3827968"/>
          </a:xfrm>
        </p:spPr>
        <p:txBody>
          <a:bodyPr>
            <a:noAutofit/>
          </a:bodyPr>
          <a:lstStyle/>
          <a:p>
            <a:pPr algn="just"/>
            <a:r>
              <a:rPr lang="es-ES_tradnl" sz="1800" dirty="0" smtClean="0"/>
              <a:t>De acuerdo </a:t>
            </a:r>
            <a:r>
              <a:rPr lang="es-ES_tradnl" sz="1800" b="1" dirty="0"/>
              <a:t>Catálogo Nacional</a:t>
            </a:r>
            <a:r>
              <a:rPr lang="es-ES_tradnl" sz="1800" dirty="0"/>
              <a:t> de </a:t>
            </a:r>
            <a:r>
              <a:rPr lang="es-ES_tradnl" sz="1800" b="1" dirty="0"/>
              <a:t>Objetos</a:t>
            </a:r>
            <a:r>
              <a:rPr lang="es-ES_tradnl" sz="1800" dirty="0"/>
              <a:t> Geográficos Versión 2.0. </a:t>
            </a:r>
            <a:r>
              <a:rPr lang="es-ES_tradnl" sz="1800" dirty="0" smtClean="0"/>
              <a:t>SENPLADES, se ha elaborado el </a:t>
            </a:r>
            <a:r>
              <a:rPr lang="es-ES_tradnl" sz="1800" dirty="0" err="1" smtClean="0"/>
              <a:t>cat</a:t>
            </a:r>
            <a:r>
              <a:rPr lang="es-ES" sz="1800" dirty="0" err="1" smtClean="0"/>
              <a:t>álogo</a:t>
            </a:r>
            <a:r>
              <a:rPr lang="es-ES" sz="1800" dirty="0" smtClean="0"/>
              <a:t> de objetos INEC, que se basa en la estandarización de las coberturas geográficas, donde se describe cada cobertura geográfica como debe estar estructurada, en nombre del cobertura, y tabla de atributos de la misma.</a:t>
            </a:r>
          </a:p>
          <a:p>
            <a:pPr algn="just"/>
            <a:endParaRPr lang="es-ES_tradnl" sz="1800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17</a:t>
            </a:r>
            <a:endParaRPr lang="es-ES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9" y="1336460"/>
            <a:ext cx="8167688" cy="3987800"/>
          </a:xfrm>
        </p:spPr>
      </p:pic>
    </p:spTree>
    <p:extLst>
      <p:ext uri="{BB962C8B-B14F-4D97-AF65-F5344CB8AC3E}">
        <p14:creationId xmlns:p14="http://schemas.microsoft.com/office/powerpoint/2010/main" val="216006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9411" y="239677"/>
            <a:ext cx="7737389" cy="672843"/>
          </a:xfrm>
        </p:spPr>
        <p:txBody>
          <a:bodyPr>
            <a:normAutofit/>
          </a:bodyPr>
          <a:lstStyle/>
          <a:p>
            <a:r>
              <a:rPr lang="es-EC" sz="2800" dirty="0" smtClean="0"/>
              <a:t>PRODUCTOS-PREPARACIÓN DE MATERIAL</a:t>
            </a:r>
            <a:endParaRPr lang="es-EC" sz="2800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5440" y="3828343"/>
            <a:ext cx="4096250" cy="286879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440" y="50277"/>
            <a:ext cx="4096250" cy="29431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3336" y="3828343"/>
            <a:ext cx="4178398" cy="294049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66" y="1930136"/>
            <a:ext cx="3439631" cy="4838699"/>
          </a:xfrm>
          <a:prstGeom prst="rect">
            <a:avLst/>
          </a:prstGeom>
        </p:spPr>
      </p:pic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8E1E380D-9C9E-1149-8494-CC1D237BDB07}"/>
              </a:ext>
            </a:extLst>
          </p:cNvPr>
          <p:cNvSpPr txBox="1">
            <a:spLocks/>
          </p:cNvSpPr>
          <p:nvPr/>
        </p:nvSpPr>
        <p:spPr>
          <a:xfrm>
            <a:off x="3549697" y="2978298"/>
            <a:ext cx="5658697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600" b="1" kern="1200">
                <a:solidFill>
                  <a:srgbClr val="B4B4C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sz="1800" dirty="0" smtClean="0">
                <a:solidFill>
                  <a:schemeClr val="tx1"/>
                </a:solidFill>
              </a:rPr>
              <a:t>Ca04 – Sectores Amanzanados</a:t>
            </a:r>
            <a:br>
              <a:rPr lang="es-EC" sz="1800" dirty="0" smtClean="0">
                <a:solidFill>
                  <a:schemeClr val="tx1"/>
                </a:solidFill>
              </a:rPr>
            </a:br>
            <a:r>
              <a:rPr lang="es-EC" sz="1800" dirty="0" smtClean="0">
                <a:solidFill>
                  <a:schemeClr val="tx1"/>
                </a:solidFill>
              </a:rPr>
              <a:t>Ca06- Sectores Dispersos  - Digitación Anverso</a:t>
            </a:r>
            <a:endParaRPr lang="es-EC" sz="1800" dirty="0">
              <a:solidFill>
                <a:schemeClr val="tx1"/>
              </a:solidFill>
            </a:endParaRPr>
          </a:p>
        </p:txBody>
      </p:sp>
      <p:sp>
        <p:nvSpPr>
          <p:cNvPr id="13" name="Marcador de texto 3">
            <a:extLst>
              <a:ext uri="{FF2B5EF4-FFF2-40B4-BE49-F238E27FC236}">
                <a16:creationId xmlns:a16="http://schemas.microsoft.com/office/drawing/2014/main" id="{8E1E380D-9C9E-1149-8494-CC1D237BDB07}"/>
              </a:ext>
            </a:extLst>
          </p:cNvPr>
          <p:cNvSpPr txBox="1">
            <a:spLocks/>
          </p:cNvSpPr>
          <p:nvPr/>
        </p:nvSpPr>
        <p:spPr>
          <a:xfrm>
            <a:off x="3648725" y="979210"/>
            <a:ext cx="4217688" cy="5248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600" b="1" kern="1200">
                <a:solidFill>
                  <a:srgbClr val="B4B4C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C" sz="1800" b="0" dirty="0" smtClean="0">
                <a:solidFill>
                  <a:schemeClr val="tx1"/>
                </a:solidFill>
              </a:rPr>
              <a:t>Previo a ajuste de Sectores, y del levantamiento de </a:t>
            </a:r>
            <a:br>
              <a:rPr lang="es-EC" sz="1800" b="0" dirty="0" smtClean="0">
                <a:solidFill>
                  <a:schemeClr val="tx1"/>
                </a:solidFill>
              </a:rPr>
            </a:br>
            <a:r>
              <a:rPr lang="es-EC" sz="1800" b="0" dirty="0" smtClean="0">
                <a:solidFill>
                  <a:schemeClr val="tx1"/>
                </a:solidFill>
              </a:rPr>
              <a:t> las provincias correspondientes a la zonal, se realiza la preparación de material para sectores amanzanados y dispersos. </a:t>
            </a:r>
            <a:endParaRPr lang="es-EC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66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2800" dirty="0" smtClean="0"/>
              <a:t>PRODUCTOS-PREPARACIÓN DE MATERIAL</a:t>
            </a:r>
            <a:endParaRPr lang="es-EC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19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562" y="2936420"/>
            <a:ext cx="2655566" cy="37909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89" y="1886553"/>
            <a:ext cx="5353050" cy="37909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579" y="1241639"/>
            <a:ext cx="2813477" cy="4026430"/>
          </a:xfrm>
          <a:prstGeom prst="rect">
            <a:avLst/>
          </a:prstGeom>
        </p:spPr>
      </p:pic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8E1E380D-9C9E-1149-8494-CC1D237BDB07}"/>
              </a:ext>
            </a:extLst>
          </p:cNvPr>
          <p:cNvSpPr txBox="1">
            <a:spLocks/>
          </p:cNvSpPr>
          <p:nvPr/>
        </p:nvSpPr>
        <p:spPr>
          <a:xfrm>
            <a:off x="5918197" y="2021737"/>
            <a:ext cx="3695700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600" b="1" kern="1200">
                <a:solidFill>
                  <a:srgbClr val="B4B4C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sz="1800" dirty="0" smtClean="0">
                <a:solidFill>
                  <a:schemeClr val="tx1"/>
                </a:solidFill>
              </a:rPr>
              <a:t>Mapa – Sectores Dispersos</a:t>
            </a:r>
            <a:br>
              <a:rPr lang="es-EC" sz="1800" dirty="0" smtClean="0">
                <a:solidFill>
                  <a:schemeClr val="tx1"/>
                </a:solidFill>
              </a:rPr>
            </a:br>
            <a:r>
              <a:rPr lang="es-EC" sz="1800" dirty="0" smtClean="0">
                <a:solidFill>
                  <a:schemeClr val="tx1"/>
                </a:solidFill>
              </a:rPr>
              <a:t>Plano  y Lámina – Sectores Amanzanados</a:t>
            </a:r>
            <a:endParaRPr lang="es-EC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15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86" y="1648789"/>
            <a:ext cx="2957031" cy="41656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408" y="1172054"/>
            <a:ext cx="3891217" cy="274612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917" y="1389004"/>
            <a:ext cx="4392083" cy="314517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6917" y="3962418"/>
            <a:ext cx="4394200" cy="2898979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2800" dirty="0" smtClean="0"/>
              <a:t>PRODUCTOS-DIGITALIZADO</a:t>
            </a:r>
            <a:endParaRPr lang="es-EC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798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2800" dirty="0" smtClean="0"/>
              <a:t>PRODUCTOS-DIGITALIZADO</a:t>
            </a:r>
            <a:endParaRPr lang="es-EC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21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08" y="1470454"/>
            <a:ext cx="3036215" cy="427460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981" y="1716654"/>
            <a:ext cx="3595934" cy="505801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743" y="2594496"/>
            <a:ext cx="5002445" cy="3512623"/>
          </a:xfrm>
          <a:prstGeom prst="rect">
            <a:avLst/>
          </a:prstGeom>
        </p:spPr>
      </p:pic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8E1E380D-9C9E-1149-8494-CC1D237BDB07}"/>
              </a:ext>
            </a:extLst>
          </p:cNvPr>
          <p:cNvSpPr txBox="1">
            <a:spLocks/>
          </p:cNvSpPr>
          <p:nvPr/>
        </p:nvSpPr>
        <p:spPr>
          <a:xfrm>
            <a:off x="519646" y="1701809"/>
            <a:ext cx="4830335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600" b="1" kern="1200">
                <a:solidFill>
                  <a:srgbClr val="B4B4C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sz="1800" dirty="0" smtClean="0">
                <a:solidFill>
                  <a:schemeClr val="tx1"/>
                </a:solidFill>
              </a:rPr>
              <a:t>Mapa – Sectores Dispersos</a:t>
            </a:r>
            <a:br>
              <a:rPr lang="es-EC" sz="1800" dirty="0" smtClean="0">
                <a:solidFill>
                  <a:schemeClr val="tx1"/>
                </a:solidFill>
              </a:rPr>
            </a:br>
            <a:r>
              <a:rPr lang="es-EC" sz="1800" dirty="0" smtClean="0">
                <a:solidFill>
                  <a:schemeClr val="tx1"/>
                </a:solidFill>
              </a:rPr>
              <a:t>Plano  Y Lamina – Sectores Amanzanados</a:t>
            </a:r>
            <a:endParaRPr lang="es-EC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14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2800" dirty="0" smtClean="0"/>
              <a:t>PRODUCTOS-SQLITE (GEODATABASE)</a:t>
            </a:r>
            <a:endParaRPr lang="es-EC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22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237" y="1312334"/>
            <a:ext cx="5800725" cy="3048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237" y="1544624"/>
            <a:ext cx="5867400" cy="276225"/>
          </a:xfrm>
          <a:prstGeom prst="rect">
            <a:avLst/>
          </a:prstGeom>
        </p:spPr>
      </p:pic>
      <p:sp>
        <p:nvSpPr>
          <p:cNvPr id="8" name="Marcador de texto 3">
            <a:extLst>
              <a:ext uri="{FF2B5EF4-FFF2-40B4-BE49-F238E27FC236}">
                <a16:creationId xmlns:a16="http://schemas.microsoft.com/office/drawing/2014/main" id="{8E1E380D-9C9E-1149-8494-CC1D237BDB07}"/>
              </a:ext>
            </a:extLst>
          </p:cNvPr>
          <p:cNvSpPr txBox="1">
            <a:spLocks/>
          </p:cNvSpPr>
          <p:nvPr/>
        </p:nvSpPr>
        <p:spPr>
          <a:xfrm>
            <a:off x="7360387" y="1455260"/>
            <a:ext cx="4313238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600" b="1" kern="1200">
                <a:solidFill>
                  <a:srgbClr val="B4B4C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sz="1200" dirty="0" smtClean="0">
                <a:solidFill>
                  <a:schemeClr val="tx1"/>
                </a:solidFill>
              </a:rPr>
              <a:t>Geodatabase (Sqlite) – Parroquiales Y Provinciales. </a:t>
            </a:r>
            <a:endParaRPr lang="es-EC" sz="1200" dirty="0">
              <a:solidFill>
                <a:schemeClr val="tx1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263" y="2007091"/>
            <a:ext cx="4193736" cy="228549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263" y="4478831"/>
            <a:ext cx="4275665" cy="225703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4664" y="1955775"/>
            <a:ext cx="4315676" cy="233681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8293" y="4388524"/>
            <a:ext cx="4315676" cy="235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1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41986" y="92311"/>
            <a:ext cx="9464898" cy="672843"/>
          </a:xfrm>
        </p:spPr>
        <p:txBody>
          <a:bodyPr>
            <a:noAutofit/>
          </a:bodyPr>
          <a:lstStyle/>
          <a:p>
            <a:r>
              <a:rPr lang="es-EC" sz="2800" dirty="0" smtClean="0"/>
              <a:t>PRODUCTOS – AES (ÁREAS DE EMPADRONAMIENTO)</a:t>
            </a:r>
            <a:endParaRPr lang="es-EC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23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954" y="2358933"/>
            <a:ext cx="5085670" cy="394563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459" y="2358933"/>
            <a:ext cx="4365037" cy="3990048"/>
          </a:xfrm>
          <a:prstGeom prst="rect">
            <a:avLst/>
          </a:prstGeom>
        </p:spPr>
      </p:pic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8E1E380D-9C9E-1149-8494-CC1D237BDB07}"/>
              </a:ext>
            </a:extLst>
          </p:cNvPr>
          <p:cNvSpPr txBox="1">
            <a:spLocks/>
          </p:cNvSpPr>
          <p:nvPr/>
        </p:nvSpPr>
        <p:spPr>
          <a:xfrm>
            <a:off x="731656" y="1163434"/>
            <a:ext cx="6583543" cy="5248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600" b="1" kern="1200">
                <a:solidFill>
                  <a:srgbClr val="B4B4C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sz="1800" b="0" dirty="0">
                <a:solidFill>
                  <a:schemeClr val="tx1"/>
                </a:solidFill>
              </a:rPr>
              <a:t>Generación de Áreas de Empadronamiento:</a:t>
            </a:r>
            <a:br>
              <a:rPr lang="es-EC" sz="1800" b="0" dirty="0">
                <a:solidFill>
                  <a:schemeClr val="tx1"/>
                </a:solidFill>
              </a:rPr>
            </a:br>
            <a:r>
              <a:rPr lang="es-EC" sz="1800" b="0" dirty="0" smtClean="0">
                <a:solidFill>
                  <a:schemeClr val="tx1"/>
                </a:solidFill>
              </a:rPr>
              <a:t> - Puerto </a:t>
            </a:r>
            <a:r>
              <a:rPr lang="es-EC" sz="1800" b="0" dirty="0">
                <a:solidFill>
                  <a:schemeClr val="tx1"/>
                </a:solidFill>
              </a:rPr>
              <a:t>López (Equipo de Operadores)</a:t>
            </a:r>
            <a:br>
              <a:rPr lang="es-EC" sz="1800" b="0" dirty="0">
                <a:solidFill>
                  <a:schemeClr val="tx1"/>
                </a:solidFill>
              </a:rPr>
            </a:br>
            <a:r>
              <a:rPr lang="es-EC" sz="1800" b="0" dirty="0" smtClean="0">
                <a:solidFill>
                  <a:schemeClr val="tx1"/>
                </a:solidFill>
              </a:rPr>
              <a:t> - Posorja </a:t>
            </a:r>
            <a:r>
              <a:rPr lang="es-EC" sz="1800" b="0" dirty="0">
                <a:solidFill>
                  <a:schemeClr val="tx1"/>
                </a:solidFill>
              </a:rPr>
              <a:t>(Con Plataforma Sipe</a:t>
            </a:r>
            <a:r>
              <a:rPr lang="es-EC" sz="1800" b="0" dirty="0" smtClean="0">
                <a:solidFill>
                  <a:schemeClr val="tx1"/>
                </a:solidFill>
              </a:rPr>
              <a:t>)</a:t>
            </a:r>
            <a:r>
              <a:rPr lang="es-EC" sz="1800" dirty="0" smtClean="0">
                <a:solidFill>
                  <a:schemeClr val="tx1"/>
                </a:solidFill>
              </a:rPr>
              <a:t>        </a:t>
            </a:r>
            <a:endParaRPr lang="es-EC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13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838200" y="822119"/>
            <a:ext cx="5833056" cy="54411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El proceso de áreas de expansión se realizó, en primera instancia, identificando visualmente los incrementos con imagen satelital de Google.cn Satellites, se digitalizaron las manzanas de los incrementos y se presentaron en láminas preliminares identificando únicamente los incrementos. </a:t>
            </a:r>
            <a:endParaRPr lang="es-EC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838200" y="533594"/>
            <a:ext cx="7737389" cy="672843"/>
          </a:xfrm>
        </p:spPr>
        <p:txBody>
          <a:bodyPr>
            <a:noAutofit/>
          </a:bodyPr>
          <a:lstStyle/>
          <a:p>
            <a:r>
              <a:rPr lang="es-MX" sz="2800" dirty="0" smtClean="0"/>
              <a:t>ÁREAS DE EXPANSIÓN</a:t>
            </a:r>
            <a:r>
              <a:rPr lang="es-EC" sz="2800" dirty="0" smtClean="0"/>
              <a:t/>
            </a:r>
            <a:br>
              <a:rPr lang="es-EC" sz="2800" dirty="0" smtClean="0"/>
            </a:br>
            <a:endParaRPr lang="es-ES" sz="2800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24</a:t>
            </a:r>
            <a:endParaRPr lang="es-E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096" y="1420070"/>
            <a:ext cx="5261475" cy="378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44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AREAS DE EXPANSIÓN</a:t>
            </a:r>
            <a:endParaRPr lang="es-ES" sz="2800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25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34" y="1029809"/>
            <a:ext cx="7731621" cy="545072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7981024" y="2308194"/>
            <a:ext cx="3859527" cy="2169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Incluyendo con imágenes sin imágenes cada una de las laminas las cuales se hizo segmentadas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En proceso de ser digitalizada. </a:t>
            </a:r>
            <a:endParaRPr lang="es-EC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974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24" y="399494"/>
            <a:ext cx="7362825" cy="13716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22016" y="1839406"/>
            <a:ext cx="7053733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Incluyendo codificando entre las manzanas nuevas como referencia los ca04 con letras A2 según la lamina elaborada. </a:t>
            </a:r>
            <a:endParaRPr lang="es-EC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0262" y="976525"/>
            <a:ext cx="3984526" cy="571069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5077887" y="3411720"/>
            <a:ext cx="2086393" cy="239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Se hace una referencia de las manzanas generadas con imagen y sin imagen . Permitiendo mayor insumos necesarios para el levantamiento de información necesario.  </a:t>
            </a:r>
            <a:endParaRPr lang="es-EC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9405" y="2347480"/>
            <a:ext cx="3240491" cy="439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1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46" y="115410"/>
            <a:ext cx="4657452" cy="65718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477" y="1335746"/>
            <a:ext cx="3799677" cy="535147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933098" y="947050"/>
            <a:ext cx="1411551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Lotes vacíos</a:t>
            </a:r>
            <a:endParaRPr lang="es-EC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3533" y="1335747"/>
            <a:ext cx="3195154" cy="535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5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2400" dirty="0" smtClean="0"/>
              <a:t>IDENTIFICACIÓN DE CRECIMIENTOS</a:t>
            </a:r>
            <a:endParaRPr lang="es-EC" sz="2400" dirty="0"/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28</a:t>
            </a:r>
            <a:endParaRPr lang="es-ES" dirty="0"/>
          </a:p>
        </p:txBody>
      </p:sp>
      <p:grpSp>
        <p:nvGrpSpPr>
          <p:cNvPr id="6" name="Grupo 5"/>
          <p:cNvGrpSpPr/>
          <p:nvPr/>
        </p:nvGrpSpPr>
        <p:grpSpPr>
          <a:xfrm>
            <a:off x="1378040" y="915110"/>
            <a:ext cx="4873151" cy="5942890"/>
            <a:chOff x="2653047" y="-1661375"/>
            <a:chExt cx="7018987" cy="8703917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2"/>
            <a:srcRect l="22351" t="14745" r="23902" b="4798"/>
            <a:stretch/>
          </p:blipFill>
          <p:spPr>
            <a:xfrm>
              <a:off x="2678805" y="-1661375"/>
              <a:ext cx="6993229" cy="5885645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3"/>
            <a:srcRect l="22449" t="45906" r="23605" b="9728"/>
            <a:stretch/>
          </p:blipFill>
          <p:spPr>
            <a:xfrm>
              <a:off x="2653047" y="3797066"/>
              <a:ext cx="7018987" cy="3245476"/>
            </a:xfrm>
            <a:prstGeom prst="rect">
              <a:avLst/>
            </a:prstGeom>
          </p:spPr>
        </p:pic>
      </p:grpSp>
      <p:sp>
        <p:nvSpPr>
          <p:cNvPr id="7" name="CuadroTexto 6"/>
          <p:cNvSpPr txBox="1"/>
          <p:nvPr/>
        </p:nvSpPr>
        <p:spPr>
          <a:xfrm>
            <a:off x="1505360" y="944096"/>
            <a:ext cx="2318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Crecimientos en Guayaquil</a:t>
            </a:r>
            <a:endParaRPr lang="es-ES" b="1" dirty="0">
              <a:solidFill>
                <a:srgbClr val="FF000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20272" t="17034" r="20636" b="12500"/>
          <a:stretch/>
        </p:blipFill>
        <p:spPr>
          <a:xfrm>
            <a:off x="6291550" y="1590427"/>
            <a:ext cx="5657433" cy="379294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7195677" y="1590427"/>
            <a:ext cx="260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rgbClr val="FF0000"/>
                </a:solidFill>
              </a:rPr>
              <a:t>Monte Sinaí Guayaquil</a:t>
            </a:r>
            <a:endParaRPr lang="es-ES" sz="1600" b="1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909216" y="5604514"/>
            <a:ext cx="3657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5"/>
                </a:solidFill>
              </a:rPr>
              <a:t>090150454010</a:t>
            </a:r>
          </a:p>
          <a:p>
            <a:r>
              <a:rPr lang="es-ES" sz="1600" b="1" dirty="0" smtClean="0">
                <a:solidFill>
                  <a:srgbClr val="FF0000"/>
                </a:solidFill>
              </a:rPr>
              <a:t>Mucho Lote 2, </a:t>
            </a:r>
            <a:r>
              <a:rPr lang="es-ES" sz="1600" b="1" dirty="0" smtClean="0"/>
              <a:t>levantado en J34</a:t>
            </a:r>
          </a:p>
          <a:p>
            <a:r>
              <a:rPr lang="es-ES" sz="1400" dirty="0" smtClean="0"/>
              <a:t>Incremento, se levantaron en el sector </a:t>
            </a:r>
            <a:r>
              <a:rPr lang="es-ES" sz="1400" b="1" dirty="0" smtClean="0">
                <a:solidFill>
                  <a:srgbClr val="C00000"/>
                </a:solidFill>
              </a:rPr>
              <a:t>32.836</a:t>
            </a:r>
            <a:r>
              <a:rPr lang="es-ES" sz="1400" dirty="0" smtClean="0"/>
              <a:t> viviendas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34765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2800" dirty="0" smtClean="0">
                <a:latin typeface="+mn-lt"/>
              </a:rPr>
              <a:t>IDENTIFICACIÓN DE CRECIMIENTOS</a:t>
            </a:r>
            <a:endParaRPr lang="es-EC" sz="2800" dirty="0">
              <a:latin typeface="+mn-lt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29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341" t="16934" r="23307" b="18178"/>
          <a:stretch/>
        </p:blipFill>
        <p:spPr>
          <a:xfrm>
            <a:off x="1764406" y="1180947"/>
            <a:ext cx="8802410" cy="542483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530154" y="1261902"/>
            <a:ext cx="2605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rgbClr val="FF0000"/>
                </a:solidFill>
              </a:rPr>
              <a:t>Vía a la Costa Guayaquil</a:t>
            </a:r>
            <a:endParaRPr lang="es-E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25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86" y="156709"/>
            <a:ext cx="7737389" cy="672843"/>
          </a:xfrm>
        </p:spPr>
        <p:txBody>
          <a:bodyPr>
            <a:normAutofit/>
          </a:bodyPr>
          <a:lstStyle/>
          <a:p>
            <a:r>
              <a:rPr lang="es-EC" sz="2800" dirty="0" smtClean="0"/>
              <a:t>IDENTIFICACIÓN DE CRECIMIENTOS</a:t>
            </a:r>
            <a:endParaRPr lang="es-EC" sz="2800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30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6407" t="17033" r="37759" b="13953"/>
          <a:stretch/>
        </p:blipFill>
        <p:spPr>
          <a:xfrm>
            <a:off x="1741681" y="788861"/>
            <a:ext cx="4620481" cy="606913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22846" t="15801" r="22713" b="16418"/>
          <a:stretch/>
        </p:blipFill>
        <p:spPr>
          <a:xfrm>
            <a:off x="6394976" y="1455312"/>
            <a:ext cx="5593110" cy="391517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273257" y="811113"/>
            <a:ext cx="2605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>
                <a:solidFill>
                  <a:srgbClr val="FF0000"/>
                </a:solidFill>
              </a:rPr>
              <a:t>Chongón</a:t>
            </a:r>
            <a:endParaRPr lang="es-ES" sz="1600" b="1" dirty="0" smtClean="0">
              <a:solidFill>
                <a:srgbClr val="FF0000"/>
              </a:solidFill>
            </a:endParaRPr>
          </a:p>
          <a:p>
            <a:r>
              <a:rPr lang="es-ES" sz="1600" b="1" dirty="0" smtClean="0">
                <a:solidFill>
                  <a:srgbClr val="FF0000"/>
                </a:solidFill>
              </a:rPr>
              <a:t>Guayaquil</a:t>
            </a:r>
            <a:endParaRPr lang="es-ES" sz="1600" b="1" dirty="0">
              <a:solidFill>
                <a:srgbClr val="FF000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774754" y="1571643"/>
            <a:ext cx="260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>
                <a:solidFill>
                  <a:srgbClr val="FF0000"/>
                </a:solidFill>
              </a:rPr>
              <a:t>Samborondón</a:t>
            </a:r>
            <a:endParaRPr lang="es-E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2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2800" dirty="0" smtClean="0"/>
              <a:t>IDENTIFICACIÓN DE CRECIMIENTOS</a:t>
            </a:r>
            <a:endParaRPr lang="es-EC" sz="2800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smtClean="0"/>
              <a:t>21</a:t>
            </a:r>
            <a:endParaRPr lang="es-ES" dirty="0"/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1"/>
          </p:nvPr>
        </p:nvSpPr>
        <p:spPr>
          <a:xfrm>
            <a:off x="11027804" y="6433420"/>
            <a:ext cx="728662" cy="457629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31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0173" t="15273" r="19843" b="10256"/>
          <a:stretch/>
        </p:blipFill>
        <p:spPr>
          <a:xfrm>
            <a:off x="865450" y="1099652"/>
            <a:ext cx="7804597" cy="544776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460331" y="1233089"/>
            <a:ext cx="260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rgbClr val="FF0000"/>
                </a:solidFill>
              </a:rPr>
              <a:t>Daule</a:t>
            </a:r>
            <a:endParaRPr lang="es-ES" sz="1600" b="1" dirty="0">
              <a:solidFill>
                <a:srgbClr val="FF000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r="1730" b="8671"/>
          <a:stretch/>
        </p:blipFill>
        <p:spPr>
          <a:xfrm>
            <a:off x="8581496" y="1706679"/>
            <a:ext cx="3610503" cy="188652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891359" y="1079200"/>
            <a:ext cx="2865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5"/>
                </a:solidFill>
              </a:rPr>
              <a:t>Creación de directorios de Urbanizaciones</a:t>
            </a:r>
            <a:endParaRPr lang="es-ES" b="1" dirty="0">
              <a:solidFill>
                <a:schemeClr val="accent5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r="21031" b="10607"/>
          <a:stretch/>
        </p:blipFill>
        <p:spPr>
          <a:xfrm>
            <a:off x="8670047" y="4200233"/>
            <a:ext cx="3591832" cy="228597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9083876" y="3593206"/>
            <a:ext cx="2865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5"/>
                </a:solidFill>
              </a:rPr>
              <a:t>Actualización, conteo de viviendas en terreno</a:t>
            </a:r>
            <a:endParaRPr lang="es-ES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6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436EB-ECB5-A047-989E-B3CB46638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695" y="2896587"/>
            <a:ext cx="8517753" cy="1112109"/>
          </a:xfrm>
        </p:spPr>
        <p:txBody>
          <a:bodyPr>
            <a:normAutofit fontScale="90000"/>
          </a:bodyPr>
          <a:lstStyle/>
          <a:p>
            <a:r>
              <a:rPr lang="es-ES" dirty="0" err="1" smtClean="0"/>
              <a:t>Map</a:t>
            </a:r>
            <a:r>
              <a:rPr lang="es-ES" dirty="0" smtClean="0"/>
              <a:t> </a:t>
            </a:r>
            <a:r>
              <a:rPr lang="es-ES" dirty="0" err="1" smtClean="0"/>
              <a:t>Marker</a:t>
            </a:r>
            <a:r>
              <a:rPr lang="es-ES" dirty="0"/>
              <a:t/>
            </a:r>
            <a:br>
              <a:rPr lang="es-ES" dirty="0"/>
            </a:br>
            <a:endParaRPr lang="es-419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62812B-2AE0-5D49-98B8-B93699CC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9694" y="3456007"/>
            <a:ext cx="8517753" cy="755385"/>
          </a:xfrm>
        </p:spPr>
        <p:txBody>
          <a:bodyPr>
            <a:normAutofit/>
          </a:bodyPr>
          <a:lstStyle/>
          <a:p>
            <a:r>
              <a:rPr lang="es-419" dirty="0">
                <a:ln w="12700">
                  <a:noFill/>
                </a:ln>
              </a:rPr>
              <a:t>Uso en la Actualización Cartográfica</a:t>
            </a:r>
          </a:p>
          <a:p>
            <a:endParaRPr lang="es-419" dirty="0"/>
          </a:p>
        </p:txBody>
      </p:sp>
      <p:sp>
        <p:nvSpPr>
          <p:cNvPr id="4" name="CuadroTexto 3"/>
          <p:cNvSpPr txBox="1"/>
          <p:nvPr/>
        </p:nvSpPr>
        <p:spPr>
          <a:xfrm>
            <a:off x="2949263" y="669701"/>
            <a:ext cx="1519707" cy="144655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5E71FF"/>
                </a:solidFill>
              </a:rPr>
              <a:t>03</a:t>
            </a:r>
            <a:endParaRPr lang="es-ES" sz="8800" b="1" dirty="0">
              <a:solidFill>
                <a:srgbClr val="5E71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97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19426"/>
            <a:ext cx="7737389" cy="672843"/>
          </a:xfrm>
        </p:spPr>
        <p:txBody>
          <a:bodyPr>
            <a:normAutofit/>
          </a:bodyPr>
          <a:lstStyle/>
          <a:p>
            <a:r>
              <a:rPr lang="es-ES" sz="2400" dirty="0" smtClean="0"/>
              <a:t>MAP MARKER</a:t>
            </a:r>
            <a:endParaRPr lang="es-ES" sz="24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594849" y="1470454"/>
            <a:ext cx="44958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dirty="0" smtClean="0">
                <a:solidFill>
                  <a:srgbClr val="595959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Esta </a:t>
            </a:r>
            <a:r>
              <a:rPr lang="es-ES" dirty="0">
                <a:solidFill>
                  <a:srgbClr val="595959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aplicación utiliza Google </a:t>
            </a:r>
            <a:r>
              <a:rPr lang="es-ES" dirty="0" err="1">
                <a:solidFill>
                  <a:srgbClr val="595959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Maps</a:t>
            </a:r>
            <a:r>
              <a:rPr lang="es-ES" dirty="0">
                <a:solidFill>
                  <a:srgbClr val="595959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y otras fuentes para permitir colocar marcadores incluso sin conexión a Internet</a:t>
            </a:r>
            <a:r>
              <a:rPr lang="es-ES" dirty="0" smtClean="0">
                <a:solidFill>
                  <a:srgbClr val="595959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es-ES" dirty="0">
              <a:solidFill>
                <a:srgbClr val="595959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pic>
        <p:nvPicPr>
          <p:cNvPr id="6" name="Imagen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3" t="32898" r="48930" b="49757"/>
          <a:stretch/>
        </p:blipFill>
        <p:spPr bwMode="auto">
          <a:xfrm>
            <a:off x="1038441" y="3108911"/>
            <a:ext cx="1250315" cy="15417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868" y="2408349"/>
            <a:ext cx="2298682" cy="4253862"/>
          </a:xfrm>
          <a:prstGeom prst="rect">
            <a:avLst/>
          </a:prstGeom>
        </p:spPr>
      </p:pic>
      <p:pic>
        <p:nvPicPr>
          <p:cNvPr id="8" name="Imagen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925" y="906145"/>
            <a:ext cx="3032291" cy="595185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183" y="901604"/>
            <a:ext cx="3348843" cy="595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2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436EB-ECB5-A047-989E-B3CB46638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695" y="2896587"/>
            <a:ext cx="8517753" cy="1112109"/>
          </a:xfrm>
        </p:spPr>
        <p:txBody>
          <a:bodyPr>
            <a:normAutofit fontScale="90000"/>
          </a:bodyPr>
          <a:lstStyle/>
          <a:p>
            <a:r>
              <a:rPr lang="es-ES" dirty="0" err="1"/>
              <a:t>KoBo</a:t>
            </a:r>
            <a:r>
              <a:rPr lang="es-ES" dirty="0" err="1">
                <a:solidFill>
                  <a:schemeClr val="accent5"/>
                </a:solidFill>
              </a:rPr>
              <a:t>Toolbox</a:t>
            </a:r>
            <a:r>
              <a:rPr lang="es-ES" dirty="0"/>
              <a:t/>
            </a:r>
            <a:br>
              <a:rPr lang="es-ES" dirty="0"/>
            </a:br>
            <a:endParaRPr lang="es-419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62812B-2AE0-5D49-98B8-B93699CC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9694" y="3456007"/>
            <a:ext cx="8825686" cy="755385"/>
          </a:xfrm>
        </p:spPr>
        <p:txBody>
          <a:bodyPr>
            <a:noAutofit/>
          </a:bodyPr>
          <a:lstStyle/>
          <a:p>
            <a:r>
              <a:rPr lang="es-419" dirty="0">
                <a:ln w="12700">
                  <a:noFill/>
                </a:ln>
              </a:rPr>
              <a:t>Uso en </a:t>
            </a:r>
            <a:r>
              <a:rPr lang="es-419" dirty="0" smtClean="0">
                <a:ln w="12700">
                  <a:noFill/>
                </a:ln>
              </a:rPr>
              <a:t>el control de calidad de la Actualización </a:t>
            </a:r>
            <a:r>
              <a:rPr lang="es-419" dirty="0">
                <a:ln w="12700">
                  <a:noFill/>
                </a:ln>
              </a:rPr>
              <a:t>Cartográfica</a:t>
            </a:r>
          </a:p>
          <a:p>
            <a:endParaRPr lang="es-419" dirty="0"/>
          </a:p>
        </p:txBody>
      </p:sp>
      <p:sp>
        <p:nvSpPr>
          <p:cNvPr id="4" name="CuadroTexto 3"/>
          <p:cNvSpPr txBox="1"/>
          <p:nvPr/>
        </p:nvSpPr>
        <p:spPr>
          <a:xfrm>
            <a:off x="2949263" y="669701"/>
            <a:ext cx="1519707" cy="144655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5E71FF"/>
                </a:solidFill>
              </a:rPr>
              <a:t>04</a:t>
            </a:r>
            <a:endParaRPr lang="es-ES" sz="8800" b="1" dirty="0">
              <a:solidFill>
                <a:srgbClr val="5E71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03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1992"/>
            <a:ext cx="7737389" cy="672843"/>
          </a:xfrm>
        </p:spPr>
        <p:txBody>
          <a:bodyPr>
            <a:normAutofit/>
          </a:bodyPr>
          <a:lstStyle/>
          <a:p>
            <a:r>
              <a:rPr lang="es-ES" sz="3200" dirty="0" err="1" smtClean="0"/>
              <a:t>KoBo</a:t>
            </a:r>
            <a:r>
              <a:rPr lang="es-ES" sz="3200" dirty="0" err="1" smtClean="0">
                <a:solidFill>
                  <a:schemeClr val="accent5"/>
                </a:solidFill>
              </a:rPr>
              <a:t>Toolbox</a:t>
            </a:r>
            <a:endParaRPr lang="es-ES" sz="3200" dirty="0">
              <a:solidFill>
                <a:schemeClr val="accent5"/>
              </a:solidFill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33</a:t>
            </a:r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1482142" y="2633059"/>
            <a:ext cx="56527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419" spc="-5" dirty="0">
                <a:cs typeface="Arial MT"/>
              </a:rPr>
              <a:t>KoBoToolbox</a:t>
            </a:r>
            <a:r>
              <a:rPr lang="es-419" spc="-20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es</a:t>
            </a:r>
            <a:r>
              <a:rPr lang="es-419" spc="20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un</a:t>
            </a:r>
            <a:r>
              <a:rPr lang="es-419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conjunto</a:t>
            </a:r>
            <a:r>
              <a:rPr lang="es-419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de</a:t>
            </a:r>
            <a:r>
              <a:rPr lang="es-419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herramientas</a:t>
            </a:r>
            <a:r>
              <a:rPr lang="es-419" spc="30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para</a:t>
            </a:r>
            <a:r>
              <a:rPr lang="es-419" spc="10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la</a:t>
            </a:r>
            <a:r>
              <a:rPr lang="es-419" spc="-10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recopilación</a:t>
            </a:r>
            <a:r>
              <a:rPr lang="es-419" spc="-20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de</a:t>
            </a:r>
            <a:r>
              <a:rPr lang="es-419" spc="15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datos</a:t>
            </a:r>
            <a:r>
              <a:rPr lang="es-419" spc="10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de </a:t>
            </a:r>
            <a:r>
              <a:rPr lang="es-419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campo para</a:t>
            </a:r>
            <a:r>
              <a:rPr lang="es-419" spc="20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su</a:t>
            </a:r>
            <a:r>
              <a:rPr lang="es-419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uso</a:t>
            </a:r>
            <a:r>
              <a:rPr lang="es-419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en</a:t>
            </a:r>
            <a:r>
              <a:rPr lang="es-419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entornos</a:t>
            </a:r>
            <a:r>
              <a:rPr lang="es-419" spc="30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desafiantes.</a:t>
            </a:r>
            <a:r>
              <a:rPr lang="es-419" dirty="0">
                <a:cs typeface="Arial MT"/>
              </a:rPr>
              <a:t> </a:t>
            </a:r>
            <a:r>
              <a:rPr lang="es-419" dirty="0" smtClean="0">
                <a:cs typeface="Arial MT"/>
              </a:rPr>
              <a:t>E</a:t>
            </a:r>
            <a:r>
              <a:rPr lang="es-419" spc="-5" dirty="0" smtClean="0">
                <a:cs typeface="Arial MT"/>
              </a:rPr>
              <a:t>s</a:t>
            </a:r>
            <a:r>
              <a:rPr lang="es-419" spc="5" dirty="0" smtClean="0">
                <a:cs typeface="Arial MT"/>
              </a:rPr>
              <a:t> </a:t>
            </a:r>
            <a:r>
              <a:rPr lang="es-419" spc="-5" dirty="0">
                <a:cs typeface="Arial MT"/>
              </a:rPr>
              <a:t>gratuito</a:t>
            </a:r>
            <a:r>
              <a:rPr lang="es-419" spc="15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y</a:t>
            </a:r>
            <a:r>
              <a:rPr lang="es-419" spc="5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de </a:t>
            </a:r>
            <a:r>
              <a:rPr lang="es-419" dirty="0">
                <a:cs typeface="Arial MT"/>
              </a:rPr>
              <a:t> </a:t>
            </a:r>
            <a:r>
              <a:rPr lang="es-419" spc="-5" dirty="0">
                <a:cs typeface="Arial MT"/>
              </a:rPr>
              <a:t>código abierto.</a:t>
            </a:r>
            <a:r>
              <a:rPr lang="es-419" spc="10" dirty="0">
                <a:cs typeface="Arial MT"/>
              </a:rPr>
              <a:t> </a:t>
            </a:r>
            <a:endParaRPr lang="es-ES" dirty="0"/>
          </a:p>
        </p:txBody>
      </p:sp>
      <p:pic>
        <p:nvPicPr>
          <p:cNvPr id="11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75589" y="1778039"/>
            <a:ext cx="3237042" cy="297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0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4556" y="1167682"/>
            <a:ext cx="671201" cy="528824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45488" y="1404552"/>
            <a:ext cx="2778599" cy="241882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70709" y="1116584"/>
            <a:ext cx="5713095" cy="53091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Recolectar</a:t>
            </a:r>
            <a:r>
              <a:rPr spc="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datos</a:t>
            </a:r>
            <a:r>
              <a:rPr spc="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referencia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geográfica</a:t>
            </a:r>
            <a:endParaRPr dirty="0">
              <a:latin typeface="Arial MT"/>
              <a:cs typeface="Arial MT"/>
            </a:endParaRPr>
          </a:p>
          <a:p>
            <a:pPr marL="12700" marR="3456304">
              <a:lnSpc>
                <a:spcPts val="6480"/>
              </a:lnSpc>
              <a:spcBef>
                <a:spcPts val="935"/>
              </a:spcBef>
            </a:pPr>
            <a:r>
              <a:rPr spc="-5" dirty="0">
                <a:latin typeface="Arial MT"/>
                <a:cs typeface="Arial MT"/>
              </a:rPr>
              <a:t>Tomar fotografías 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Recoger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datos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off-line</a:t>
            </a:r>
            <a:endParaRPr dirty="0">
              <a:latin typeface="Arial MT"/>
              <a:cs typeface="Arial MT"/>
            </a:endParaRPr>
          </a:p>
          <a:p>
            <a:pPr marL="12700" marR="1323975">
              <a:lnSpc>
                <a:spcPts val="6480"/>
              </a:lnSpc>
            </a:pPr>
            <a:r>
              <a:rPr spc="-5" dirty="0">
                <a:latin typeface="Arial MT"/>
                <a:cs typeface="Arial MT"/>
              </a:rPr>
              <a:t>Sincronización</a:t>
            </a:r>
            <a:r>
              <a:rPr spc="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inmediata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retardada 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Recolectar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papel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transcribir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dirty="0">
                <a:latin typeface="Arial MT"/>
                <a:cs typeface="Arial MT"/>
              </a:rPr>
              <a:t> Web </a:t>
            </a:r>
            <a:r>
              <a:rPr spc="-484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Recolectar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dispositivos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móviles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5"/>
              </a:spcBef>
            </a:pPr>
            <a:endParaRPr sz="2900" dirty="0">
              <a:latin typeface="Arial MT"/>
              <a:cs typeface="Arial MT"/>
            </a:endParaRPr>
          </a:p>
          <a:p>
            <a:pPr marL="12700"/>
            <a:r>
              <a:rPr spc="-5" dirty="0">
                <a:latin typeface="Arial MT"/>
                <a:cs typeface="Arial MT"/>
              </a:rPr>
              <a:t>Diseñar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formularios</a:t>
            </a:r>
            <a:r>
              <a:rPr spc="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propios</a:t>
            </a:r>
            <a:r>
              <a:rPr spc="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sin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necesidad</a:t>
            </a:r>
            <a:r>
              <a:rPr spc="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programar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34</a:t>
            </a:r>
            <a:endParaRPr lang="es-ES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 err="1" smtClean="0"/>
              <a:t>Kobo</a:t>
            </a:r>
            <a:r>
              <a:rPr lang="es-ES" sz="2400" dirty="0" err="1" smtClean="0">
                <a:solidFill>
                  <a:schemeClr val="accent5"/>
                </a:solidFill>
              </a:rPr>
              <a:t>Toolbox</a:t>
            </a:r>
            <a:endParaRPr lang="es-ES" sz="2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71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7961" y="874776"/>
            <a:ext cx="7067886" cy="4994079"/>
          </a:xfrm>
          <a:prstGeom prst="rect">
            <a:avLst/>
          </a:prstGeom>
        </p:spPr>
      </p:pic>
      <p:sp>
        <p:nvSpPr>
          <p:cNvPr id="5" name="Marcador de texto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35</a:t>
            </a:r>
            <a:endParaRPr lang="es-ES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990600" y="270957"/>
            <a:ext cx="7737389" cy="672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F28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err="1" smtClean="0"/>
              <a:t>Kobo</a:t>
            </a:r>
            <a:r>
              <a:rPr lang="es-ES" sz="2800" dirty="0" err="1" smtClean="0">
                <a:solidFill>
                  <a:schemeClr val="accent5"/>
                </a:solidFill>
              </a:rPr>
              <a:t>Toolbox</a:t>
            </a:r>
            <a:endParaRPr lang="es-ES" sz="28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74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36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35517" t="22799" r="37231" b="13798"/>
          <a:stretch/>
        </p:blipFill>
        <p:spPr>
          <a:xfrm>
            <a:off x="838200" y="1685667"/>
            <a:ext cx="3402009" cy="445008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35758" t="22512" r="36868" b="19741"/>
          <a:stretch/>
        </p:blipFill>
        <p:spPr>
          <a:xfrm>
            <a:off x="4518991" y="1685666"/>
            <a:ext cx="3752073" cy="445008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36141" t="23470" r="37173" b="13698"/>
          <a:stretch/>
        </p:blipFill>
        <p:spPr>
          <a:xfrm>
            <a:off x="8491064" y="1685666"/>
            <a:ext cx="3472070" cy="45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1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99967" y="793241"/>
            <a:ext cx="1905" cy="5577840"/>
          </a:xfrm>
          <a:custGeom>
            <a:avLst/>
            <a:gdLst/>
            <a:ahLst/>
            <a:cxnLst/>
            <a:rect l="l" t="t" r="r" b="b"/>
            <a:pathLst>
              <a:path w="1905" h="5577840">
                <a:moveTo>
                  <a:pt x="1650" y="0"/>
                </a:moveTo>
                <a:lnTo>
                  <a:pt x="0" y="5577840"/>
                </a:lnTo>
              </a:path>
            </a:pathLst>
          </a:custGeom>
          <a:ln w="19812">
            <a:solidFill>
              <a:srgbClr val="D252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7417" y="363899"/>
            <a:ext cx="7737389" cy="44371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-5" dirty="0"/>
              <a:t>ANALIZAR </a:t>
            </a:r>
            <a:r>
              <a:rPr sz="2800" dirty="0"/>
              <a:t>Y </a:t>
            </a:r>
            <a:r>
              <a:rPr sz="2800" spc="5" dirty="0"/>
              <a:t> </a:t>
            </a:r>
            <a:r>
              <a:rPr sz="2800" spc="-5" dirty="0"/>
              <a:t>A</a:t>
            </a:r>
            <a:r>
              <a:rPr sz="2800" spc="-15" dirty="0"/>
              <a:t>D</a:t>
            </a:r>
            <a:r>
              <a:rPr sz="2800" dirty="0"/>
              <a:t>M</a:t>
            </a:r>
            <a:r>
              <a:rPr sz="2800" spc="5" dirty="0"/>
              <a:t>I</a:t>
            </a:r>
            <a:r>
              <a:rPr sz="2800" dirty="0"/>
              <a:t>NIS</a:t>
            </a:r>
            <a:r>
              <a:rPr sz="2800" spc="-10" dirty="0"/>
              <a:t>T</a:t>
            </a:r>
            <a:r>
              <a:rPr sz="2800" spc="-5" dirty="0"/>
              <a:t>R</a:t>
            </a:r>
            <a:r>
              <a:rPr sz="2800" spc="-15" dirty="0"/>
              <a:t>A</a:t>
            </a:r>
            <a:r>
              <a:rPr sz="2800" spc="-5" dirty="0"/>
              <a:t>R  </a:t>
            </a:r>
            <a:r>
              <a:rPr sz="2800" dirty="0"/>
              <a:t>LOS</a:t>
            </a:r>
            <a:r>
              <a:rPr sz="2800" spc="-30" dirty="0"/>
              <a:t> </a:t>
            </a:r>
            <a:r>
              <a:rPr sz="2800" spc="-5" dirty="0"/>
              <a:t>DATOS</a:t>
            </a:r>
            <a:endParaRPr sz="2800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37</a:t>
            </a:r>
            <a:endParaRPr lang="es-ES" dirty="0"/>
          </a:p>
        </p:txBody>
      </p:sp>
      <p:sp>
        <p:nvSpPr>
          <p:cNvPr id="4" name="object 4"/>
          <p:cNvSpPr txBox="1"/>
          <p:nvPr/>
        </p:nvSpPr>
        <p:spPr>
          <a:xfrm>
            <a:off x="959253" y="915106"/>
            <a:ext cx="3218878" cy="5036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0504" algn="just">
              <a:spcBef>
                <a:spcPts val="95"/>
              </a:spcBef>
            </a:pPr>
            <a:r>
              <a:rPr spc="-5" dirty="0">
                <a:solidFill>
                  <a:srgbClr val="292934"/>
                </a:solidFill>
                <a:cs typeface="Arial"/>
              </a:rPr>
              <a:t>Reportes con gráficos y </a:t>
            </a:r>
            <a:r>
              <a:rPr spc="-430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Tablas</a:t>
            </a:r>
            <a:endParaRPr dirty="0">
              <a:cs typeface="Arial"/>
            </a:endParaRPr>
          </a:p>
          <a:p>
            <a:pPr algn="just">
              <a:spcBef>
                <a:spcPts val="50"/>
              </a:spcBef>
            </a:pPr>
            <a:endParaRPr dirty="0">
              <a:cs typeface="Arial"/>
            </a:endParaRPr>
          </a:p>
          <a:p>
            <a:pPr marL="12700" marR="5080" algn="just"/>
            <a:r>
              <a:rPr spc="-5" dirty="0">
                <a:solidFill>
                  <a:srgbClr val="292934"/>
                </a:solidFill>
                <a:cs typeface="Arial"/>
              </a:rPr>
              <a:t>Ver en</a:t>
            </a:r>
            <a:r>
              <a:rPr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Mapa.-</a:t>
            </a:r>
            <a:r>
              <a:rPr spc="15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includes</a:t>
            </a:r>
            <a:r>
              <a:rPr spc="10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a </a:t>
            </a:r>
            <a:r>
              <a:rPr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heatmap,</a:t>
            </a:r>
            <a:r>
              <a:rPr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clustering,</a:t>
            </a:r>
            <a:r>
              <a:rPr spc="5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other </a:t>
            </a:r>
            <a:r>
              <a:rPr spc="-430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base</a:t>
            </a:r>
            <a:r>
              <a:rPr dirty="0">
                <a:solidFill>
                  <a:srgbClr val="292934"/>
                </a:solidFill>
                <a:cs typeface="Arial"/>
              </a:rPr>
              <a:t> </a:t>
            </a:r>
            <a:r>
              <a:rPr spc="-10" dirty="0">
                <a:solidFill>
                  <a:srgbClr val="292934"/>
                </a:solidFill>
                <a:cs typeface="Arial"/>
              </a:rPr>
              <a:t>layers,</a:t>
            </a:r>
            <a:r>
              <a:rPr spc="45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etc.</a:t>
            </a:r>
            <a:endParaRPr dirty="0">
              <a:cs typeface="Arial"/>
            </a:endParaRPr>
          </a:p>
          <a:p>
            <a:pPr algn="just">
              <a:spcBef>
                <a:spcPts val="45"/>
              </a:spcBef>
            </a:pPr>
            <a:endParaRPr dirty="0">
              <a:cs typeface="Arial"/>
            </a:endParaRPr>
          </a:p>
          <a:p>
            <a:pPr marL="12700" marR="196850" algn="just"/>
            <a:r>
              <a:rPr spc="-5" dirty="0">
                <a:solidFill>
                  <a:srgbClr val="292934"/>
                </a:solidFill>
                <a:cs typeface="Arial"/>
              </a:rPr>
              <a:t>Realizar </a:t>
            </a:r>
            <a:r>
              <a:rPr spc="-10" dirty="0">
                <a:solidFill>
                  <a:srgbClr val="292934"/>
                </a:solidFill>
                <a:cs typeface="Arial"/>
              </a:rPr>
              <a:t>Agregaciones</a:t>
            </a:r>
            <a:r>
              <a:rPr spc="50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y </a:t>
            </a:r>
            <a:r>
              <a:rPr spc="-430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resúmenes.-</a:t>
            </a:r>
            <a:r>
              <a:rPr spc="10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by</a:t>
            </a:r>
            <a:r>
              <a:rPr spc="-15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gender, </a:t>
            </a:r>
            <a:r>
              <a:rPr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region</a:t>
            </a:r>
            <a:r>
              <a:rPr spc="5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or</a:t>
            </a:r>
            <a:r>
              <a:rPr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educational </a:t>
            </a:r>
            <a:r>
              <a:rPr dirty="0">
                <a:solidFill>
                  <a:srgbClr val="292934"/>
                </a:solidFill>
                <a:cs typeface="Arial"/>
              </a:rPr>
              <a:t> </a:t>
            </a:r>
            <a:r>
              <a:rPr spc="-10" dirty="0">
                <a:solidFill>
                  <a:srgbClr val="292934"/>
                </a:solidFill>
                <a:cs typeface="Arial"/>
              </a:rPr>
              <a:t>level</a:t>
            </a:r>
            <a:endParaRPr dirty="0">
              <a:cs typeface="Arial"/>
            </a:endParaRPr>
          </a:p>
          <a:p>
            <a:pPr algn="just">
              <a:spcBef>
                <a:spcPts val="50"/>
              </a:spcBef>
            </a:pPr>
            <a:endParaRPr dirty="0">
              <a:cs typeface="Arial"/>
            </a:endParaRPr>
          </a:p>
          <a:p>
            <a:pPr marL="12700" marR="38100" algn="just"/>
            <a:r>
              <a:rPr spc="-5" dirty="0">
                <a:solidFill>
                  <a:srgbClr val="292934"/>
                </a:solidFill>
                <a:cs typeface="Arial"/>
              </a:rPr>
              <a:t>Exportar</a:t>
            </a:r>
            <a:r>
              <a:rPr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Datos</a:t>
            </a:r>
            <a:r>
              <a:rPr spc="10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.-</a:t>
            </a:r>
            <a:r>
              <a:rPr spc="10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Excel, </a:t>
            </a:r>
            <a:r>
              <a:rPr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CSV,</a:t>
            </a:r>
            <a:r>
              <a:rPr spc="-20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KML, ZIP</a:t>
            </a:r>
            <a:r>
              <a:rPr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(for</a:t>
            </a:r>
            <a:r>
              <a:rPr spc="15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media) </a:t>
            </a:r>
            <a:r>
              <a:rPr spc="-430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and SPSS</a:t>
            </a:r>
            <a:endParaRPr dirty="0">
              <a:cs typeface="Arial"/>
            </a:endParaRPr>
          </a:p>
          <a:p>
            <a:pPr algn="just">
              <a:spcBef>
                <a:spcPts val="50"/>
              </a:spcBef>
            </a:pPr>
            <a:endParaRPr dirty="0">
              <a:cs typeface="Arial"/>
            </a:endParaRPr>
          </a:p>
          <a:p>
            <a:pPr marL="12700" marR="52705" algn="just"/>
            <a:r>
              <a:rPr spc="-10" dirty="0">
                <a:solidFill>
                  <a:srgbClr val="292934"/>
                </a:solidFill>
                <a:cs typeface="Arial"/>
              </a:rPr>
              <a:t>Acceder</a:t>
            </a:r>
            <a:r>
              <a:rPr spc="40"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a </a:t>
            </a:r>
            <a:r>
              <a:rPr dirty="0">
                <a:solidFill>
                  <a:srgbClr val="292934"/>
                </a:solidFill>
                <a:cs typeface="Arial"/>
              </a:rPr>
              <a:t> </a:t>
            </a:r>
            <a:r>
              <a:rPr spc="-5" dirty="0">
                <a:solidFill>
                  <a:srgbClr val="292934"/>
                </a:solidFill>
                <a:cs typeface="Arial"/>
              </a:rPr>
              <a:t>funcionalidades mediante </a:t>
            </a:r>
            <a:r>
              <a:rPr spc="-434" dirty="0">
                <a:solidFill>
                  <a:srgbClr val="292934"/>
                </a:solidFill>
                <a:cs typeface="Arial"/>
              </a:rPr>
              <a:t> </a:t>
            </a:r>
            <a:r>
              <a:rPr spc="-20" dirty="0">
                <a:solidFill>
                  <a:srgbClr val="292934"/>
                </a:solidFill>
                <a:cs typeface="Arial"/>
              </a:rPr>
              <a:t>API</a:t>
            </a:r>
            <a:endParaRPr dirty="0"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6112" y="864389"/>
            <a:ext cx="5527547" cy="29348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57165" y="3921317"/>
            <a:ext cx="5425440" cy="298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23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Beneficios</a:t>
            </a:r>
            <a:endParaRPr sz="400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38</a:t>
            </a:r>
            <a:endParaRPr lang="es-ES" dirty="0"/>
          </a:p>
        </p:txBody>
      </p:sp>
      <p:sp>
        <p:nvSpPr>
          <p:cNvPr id="3" name="object 3"/>
          <p:cNvSpPr txBox="1"/>
          <p:nvPr/>
        </p:nvSpPr>
        <p:spPr>
          <a:xfrm>
            <a:off x="3005455" y="1695917"/>
            <a:ext cx="4977130" cy="3184846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>
            <a:lvl1pPr marL="1359535" indent="0">
              <a:lnSpc>
                <a:spcPct val="100000"/>
              </a:lnSpc>
              <a:spcBef>
                <a:spcPts val="595"/>
              </a:spcBef>
              <a:buFont typeface="Arial" panose="020B0604020202020204" pitchFamily="34" charset="0"/>
              <a:buNone/>
              <a:defRPr>
                <a:solidFill>
                  <a:srgbClr val="64648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dirty="0"/>
              <a:t>Reducción de errores:</a:t>
            </a:r>
          </a:p>
          <a:p>
            <a:r>
              <a:rPr dirty="0"/>
              <a:t>Inconsistencias</a:t>
            </a:r>
          </a:p>
          <a:p>
            <a:r>
              <a:rPr dirty="0"/>
              <a:t>Digitalización</a:t>
            </a:r>
          </a:p>
          <a:p>
            <a:endParaRPr dirty="0"/>
          </a:p>
          <a:p>
            <a:r>
              <a:rPr dirty="0"/>
              <a:t>Reducción de Tiempos</a:t>
            </a:r>
          </a:p>
          <a:p>
            <a:r>
              <a:rPr dirty="0"/>
              <a:t>Lógica de Visualización</a:t>
            </a:r>
          </a:p>
          <a:p>
            <a:endParaRPr dirty="0"/>
          </a:p>
          <a:p>
            <a:r>
              <a:rPr dirty="0"/>
              <a:t>Disponibilidad para Análisis</a:t>
            </a:r>
          </a:p>
          <a:p>
            <a:r>
              <a:rPr dirty="0" err="1"/>
              <a:t>Respuesta</a:t>
            </a:r>
            <a:r>
              <a:rPr dirty="0"/>
              <a:t> </a:t>
            </a:r>
            <a:r>
              <a:rPr lang="es-ES" dirty="0" smtClean="0"/>
              <a:t>inmediata</a:t>
            </a:r>
            <a:endParaRPr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6536" y="1735393"/>
            <a:ext cx="533684" cy="53404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8182" y="3128712"/>
            <a:ext cx="476250" cy="52355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10278" y="4384897"/>
            <a:ext cx="524154" cy="49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38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Beneficios</a:t>
            </a:r>
            <a:endParaRPr sz="400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sz="quarter" idx="10"/>
          </p:nvPr>
        </p:nvSpPr>
        <p:spPr>
          <a:xfrm>
            <a:off x="1476375" y="1506422"/>
            <a:ext cx="9007028" cy="2830903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359535">
              <a:lnSpc>
                <a:spcPct val="100000"/>
              </a:lnSpc>
              <a:spcBef>
                <a:spcPts val="595"/>
              </a:spcBef>
            </a:pPr>
            <a:r>
              <a:rPr lang="es-ES" sz="1800" dirty="0" smtClean="0"/>
              <a:t>	</a:t>
            </a:r>
            <a:r>
              <a:rPr sz="1800" dirty="0" smtClean="0"/>
              <a:t>Control</a:t>
            </a:r>
            <a:r>
              <a:rPr sz="1800" spc="-15" dirty="0" smtClean="0"/>
              <a:t> </a:t>
            </a:r>
            <a:r>
              <a:rPr sz="1800" dirty="0"/>
              <a:t>de</a:t>
            </a:r>
            <a:r>
              <a:rPr sz="1800" spc="-20" dirty="0"/>
              <a:t> </a:t>
            </a:r>
            <a:r>
              <a:rPr sz="1800" spc="-5" dirty="0"/>
              <a:t>calidad</a:t>
            </a:r>
          </a:p>
          <a:p>
            <a:pPr marL="1816735" indent="-327025">
              <a:lnSpc>
                <a:spcPct val="100000"/>
              </a:lnSpc>
              <a:spcBef>
                <a:spcPts val="414"/>
              </a:spcBef>
              <a:buClr>
                <a:srgbClr val="92A199"/>
              </a:buClr>
              <a:buSzPct val="75000"/>
              <a:tabLst>
                <a:tab pos="1817370" algn="l"/>
                <a:tab pos="1818005" algn="l"/>
              </a:tabLst>
            </a:pPr>
            <a:r>
              <a:rPr sz="1800" dirty="0"/>
              <a:t>GPS,</a:t>
            </a:r>
            <a:r>
              <a:rPr sz="1800" spc="-35" dirty="0"/>
              <a:t> </a:t>
            </a:r>
            <a:r>
              <a:rPr sz="1800" dirty="0"/>
              <a:t>date/time,</a:t>
            </a:r>
            <a:r>
              <a:rPr sz="1800" spc="-60" dirty="0"/>
              <a:t> </a:t>
            </a:r>
            <a:r>
              <a:rPr sz="1800" dirty="0"/>
              <a:t>metadatos</a:t>
            </a:r>
          </a:p>
          <a:p>
            <a:pPr marL="1346835">
              <a:lnSpc>
                <a:spcPct val="100000"/>
              </a:lnSpc>
              <a:spcBef>
                <a:spcPts val="45"/>
              </a:spcBef>
              <a:buClr>
                <a:srgbClr val="92A199"/>
              </a:buClr>
              <a:buFont typeface="Arial MT"/>
              <a:buChar char="•"/>
            </a:pPr>
            <a:endParaRPr sz="1800" dirty="0"/>
          </a:p>
          <a:p>
            <a:pPr marL="1359535">
              <a:lnSpc>
                <a:spcPct val="100000"/>
              </a:lnSpc>
            </a:pPr>
            <a:r>
              <a:rPr lang="es-ES" sz="1800" dirty="0" smtClean="0"/>
              <a:t>	</a:t>
            </a:r>
            <a:r>
              <a:rPr sz="1800" dirty="0" err="1" smtClean="0"/>
              <a:t>Costos</a:t>
            </a:r>
            <a:endParaRPr sz="1800" dirty="0"/>
          </a:p>
          <a:p>
            <a:pPr marL="1816735" indent="-327025">
              <a:lnSpc>
                <a:spcPct val="100000"/>
              </a:lnSpc>
              <a:spcBef>
                <a:spcPts val="395"/>
              </a:spcBef>
              <a:buClr>
                <a:srgbClr val="92A199"/>
              </a:buClr>
              <a:buSzPct val="62500"/>
              <a:tabLst>
                <a:tab pos="1817370" algn="l"/>
                <a:tab pos="1818005" algn="l"/>
              </a:tabLst>
            </a:pPr>
            <a:r>
              <a:rPr sz="1800" spc="-5" dirty="0"/>
              <a:t>Papel</a:t>
            </a:r>
            <a:r>
              <a:rPr sz="1800" spc="10" dirty="0"/>
              <a:t> </a:t>
            </a:r>
            <a:r>
              <a:rPr sz="1800" dirty="0"/>
              <a:t>vs</a:t>
            </a:r>
            <a:r>
              <a:rPr sz="1800" spc="-15" dirty="0"/>
              <a:t> </a:t>
            </a:r>
            <a:r>
              <a:rPr sz="1800" spc="-5" dirty="0"/>
              <a:t>Dispositivos</a:t>
            </a:r>
            <a:r>
              <a:rPr sz="1800" spc="35" dirty="0"/>
              <a:t> </a:t>
            </a:r>
            <a:r>
              <a:rPr sz="1800" spc="-5" dirty="0"/>
              <a:t>Móviles</a:t>
            </a:r>
            <a:r>
              <a:rPr sz="1800" spc="5" dirty="0"/>
              <a:t> </a:t>
            </a:r>
            <a:r>
              <a:rPr sz="1800" spc="-5" dirty="0"/>
              <a:t>??</a:t>
            </a:r>
          </a:p>
          <a:p>
            <a:pPr marL="1816735">
              <a:lnSpc>
                <a:spcPct val="100000"/>
              </a:lnSpc>
            </a:pPr>
            <a:endParaRPr lang="es-ES" sz="1800" dirty="0"/>
          </a:p>
          <a:p>
            <a:pPr marL="1816735">
              <a:lnSpc>
                <a:spcPct val="100000"/>
              </a:lnSpc>
            </a:pPr>
            <a:r>
              <a:rPr sz="1800" spc="-5" dirty="0" smtClean="0"/>
              <a:t>Multimedia</a:t>
            </a:r>
            <a:endParaRPr sz="1800" spc="-5" dirty="0"/>
          </a:p>
          <a:p>
            <a:pPr marL="1816735" indent="-327025">
              <a:lnSpc>
                <a:spcPct val="100000"/>
              </a:lnSpc>
              <a:spcBef>
                <a:spcPts val="400"/>
              </a:spcBef>
              <a:buClr>
                <a:srgbClr val="92A199"/>
              </a:buClr>
              <a:buSzPct val="62500"/>
              <a:tabLst>
                <a:tab pos="1817370" algn="l"/>
                <a:tab pos="1818005" algn="l"/>
              </a:tabLst>
            </a:pPr>
            <a:r>
              <a:rPr sz="1800" spc="-5" dirty="0"/>
              <a:t>Cámara</a:t>
            </a:r>
            <a:r>
              <a:rPr sz="1800" dirty="0"/>
              <a:t> </a:t>
            </a:r>
            <a:r>
              <a:rPr sz="1800" spc="-5" dirty="0"/>
              <a:t>de</a:t>
            </a:r>
            <a:r>
              <a:rPr sz="1800" spc="-10" dirty="0"/>
              <a:t> </a:t>
            </a:r>
            <a:r>
              <a:rPr sz="1800" dirty="0"/>
              <a:t>Fotos,</a:t>
            </a:r>
            <a:r>
              <a:rPr sz="1800" spc="-25" dirty="0"/>
              <a:t> </a:t>
            </a:r>
            <a:r>
              <a:rPr sz="1800" dirty="0"/>
              <a:t>Gps,</a:t>
            </a:r>
            <a:r>
              <a:rPr sz="1800" spc="-25" dirty="0"/>
              <a:t> </a:t>
            </a:r>
            <a:r>
              <a:rPr sz="1800" spc="-5" dirty="0"/>
              <a:t>Código</a:t>
            </a:r>
            <a:r>
              <a:rPr sz="1800" spc="25" dirty="0"/>
              <a:t> </a:t>
            </a:r>
            <a:r>
              <a:rPr sz="1800" spc="-5" dirty="0"/>
              <a:t>de</a:t>
            </a:r>
            <a:r>
              <a:rPr sz="1800" spc="-10" dirty="0"/>
              <a:t> </a:t>
            </a:r>
            <a:r>
              <a:rPr sz="1800" dirty="0" err="1"/>
              <a:t>Barras</a:t>
            </a:r>
            <a:r>
              <a:rPr sz="1800" dirty="0" smtClean="0"/>
              <a:t>,</a:t>
            </a:r>
            <a:r>
              <a:rPr lang="es-ES" sz="1800" dirty="0" smtClean="0"/>
              <a:t> </a:t>
            </a:r>
            <a:r>
              <a:rPr sz="1800" spc="-5" dirty="0" smtClean="0"/>
              <a:t>Audio</a:t>
            </a:r>
            <a:r>
              <a:rPr sz="1800" spc="-5" dirty="0"/>
              <a:t>,</a:t>
            </a:r>
            <a:r>
              <a:rPr sz="1800" spc="-25" dirty="0"/>
              <a:t> </a:t>
            </a:r>
            <a:r>
              <a:rPr sz="1800" spc="-5" dirty="0" smtClean="0"/>
              <a:t>Video</a:t>
            </a:r>
            <a:endParaRPr sz="1800" spc="-5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39</a:t>
            </a:r>
            <a:endParaRPr lang="es-ES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2837" y="1689347"/>
            <a:ext cx="571500" cy="4768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9384" y="2763068"/>
            <a:ext cx="484953" cy="52323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39384" y="3746337"/>
            <a:ext cx="523602" cy="53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64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8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1310</Words>
  <Application>Microsoft Office PowerPoint</Application>
  <PresentationFormat>Panorámica</PresentationFormat>
  <Paragraphs>236</Paragraphs>
  <Slides>46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2" baseType="lpstr">
      <vt:lpstr>Arial</vt:lpstr>
      <vt:lpstr>Arial MT</vt:lpstr>
      <vt:lpstr>Calibri</vt:lpstr>
      <vt:lpstr>Century Gothic</vt:lpstr>
      <vt:lpstr>Times New Roman</vt:lpstr>
      <vt:lpstr>Tema de Office</vt:lpstr>
      <vt:lpstr>Herramientas de georreferenciación</vt:lpstr>
      <vt:lpstr>Presentación de PowerPoint</vt:lpstr>
      <vt:lpstr>Conceptos Básicos </vt:lpstr>
      <vt:lpstr> CARTOGRAFÍA </vt:lpstr>
      <vt:lpstr> CARTOGRAFÍA </vt:lpstr>
      <vt:lpstr> MAPA </vt:lpstr>
      <vt:lpstr> PLANO </vt:lpstr>
      <vt:lpstr>ESCALA</vt:lpstr>
      <vt:lpstr> ESCALA </vt:lpstr>
      <vt:lpstr> SISTEMA DE COORDENADAS </vt:lpstr>
      <vt:lpstr>UTM – Universal Transversa de Mercator</vt:lpstr>
      <vt:lpstr> SISTEMAS DE INFORMACIÓN GEOGRÁFICA - SIG </vt:lpstr>
      <vt:lpstr> REPRESENTACIÓN DE ELEMENTOS </vt:lpstr>
      <vt:lpstr> DIGITALIZAR </vt:lpstr>
      <vt:lpstr> SISTEMA DE INFORMACIÓN GEOGRÁFICA </vt:lpstr>
      <vt:lpstr>GEORREFERENCIACIÓN</vt:lpstr>
      <vt:lpstr> NIVELES DE INFORMACIÓN </vt:lpstr>
      <vt:lpstr> SISTEMA DE REFERENCIA </vt:lpstr>
      <vt:lpstr>Qgis </vt:lpstr>
      <vt:lpstr> QGIS </vt:lpstr>
      <vt:lpstr>CATÁLOGO DE OBJETOS</vt:lpstr>
      <vt:lpstr>PRODUCTOS-PREPARACIÓN DE MATERIAL</vt:lpstr>
      <vt:lpstr>PRODUCTOS-PREPARACIÓN DE MATERIAL</vt:lpstr>
      <vt:lpstr>PRODUCTOS-DIGITALIZADO</vt:lpstr>
      <vt:lpstr>PRODUCTOS-DIGITALIZADO</vt:lpstr>
      <vt:lpstr>PRODUCTOS-SQLITE (GEODATABASE)</vt:lpstr>
      <vt:lpstr>PRODUCTOS – AES (ÁREAS DE EMPADRONAMIENTO)</vt:lpstr>
      <vt:lpstr>ÁREAS DE EXPANSIÓN </vt:lpstr>
      <vt:lpstr>AREAS DE EXPANSIÓN</vt:lpstr>
      <vt:lpstr>Presentación de PowerPoint</vt:lpstr>
      <vt:lpstr>Presentación de PowerPoint</vt:lpstr>
      <vt:lpstr>IDENTIFICACIÓN DE CRECIMIENTOS</vt:lpstr>
      <vt:lpstr>IDENTIFICACIÓN DE CRECIMIENTOS</vt:lpstr>
      <vt:lpstr>IDENTIFICACIÓN DE CRECIMIENTOS</vt:lpstr>
      <vt:lpstr>IDENTIFICACIÓN DE CRECIMIENTOS</vt:lpstr>
      <vt:lpstr>Map Marker </vt:lpstr>
      <vt:lpstr>MAP MARKER</vt:lpstr>
      <vt:lpstr>KoBoToolbox </vt:lpstr>
      <vt:lpstr>KoBoToolbox</vt:lpstr>
      <vt:lpstr>KoboToolbox</vt:lpstr>
      <vt:lpstr>Presentación de PowerPoint</vt:lpstr>
      <vt:lpstr>Presentación de PowerPoint</vt:lpstr>
      <vt:lpstr>ANALIZAR Y  ADMINISTRAR  LOS DATOS</vt:lpstr>
      <vt:lpstr>Beneficios</vt:lpstr>
      <vt:lpstr>Beneficios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INEC Carla Ballesteros</cp:lastModifiedBy>
  <cp:revision>36</cp:revision>
  <dcterms:created xsi:type="dcterms:W3CDTF">2021-10-01T15:30:25Z</dcterms:created>
  <dcterms:modified xsi:type="dcterms:W3CDTF">2021-11-05T22:07:23Z</dcterms:modified>
</cp:coreProperties>
</file>